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5"/>
  </p:notesMasterIdLst>
  <p:sldIdLst>
    <p:sldId id="286" r:id="rId2"/>
    <p:sldId id="354" r:id="rId3"/>
    <p:sldId id="355" r:id="rId4"/>
    <p:sldId id="356" r:id="rId5"/>
    <p:sldId id="357" r:id="rId6"/>
    <p:sldId id="358" r:id="rId7"/>
    <p:sldId id="413" r:id="rId8"/>
    <p:sldId id="359" r:id="rId9"/>
    <p:sldId id="360" r:id="rId10"/>
    <p:sldId id="361" r:id="rId11"/>
    <p:sldId id="362" r:id="rId12"/>
    <p:sldId id="363" r:id="rId13"/>
    <p:sldId id="414" r:id="rId14"/>
    <p:sldId id="415" r:id="rId15"/>
    <p:sldId id="364" r:id="rId16"/>
    <p:sldId id="416" r:id="rId17"/>
    <p:sldId id="417" r:id="rId18"/>
    <p:sldId id="418" r:id="rId19"/>
    <p:sldId id="365" r:id="rId20"/>
    <p:sldId id="366" r:id="rId21"/>
    <p:sldId id="367" r:id="rId22"/>
    <p:sldId id="368" r:id="rId23"/>
    <p:sldId id="369" r:id="rId24"/>
    <p:sldId id="419" r:id="rId25"/>
    <p:sldId id="420" r:id="rId26"/>
    <p:sldId id="421" r:id="rId27"/>
    <p:sldId id="422" r:id="rId28"/>
    <p:sldId id="370" r:id="rId29"/>
    <p:sldId id="423" r:id="rId30"/>
    <p:sldId id="371" r:id="rId31"/>
    <p:sldId id="424" r:id="rId32"/>
    <p:sldId id="372" r:id="rId33"/>
    <p:sldId id="373" r:id="rId34"/>
    <p:sldId id="374" r:id="rId35"/>
    <p:sldId id="375" r:id="rId36"/>
    <p:sldId id="425" r:id="rId37"/>
    <p:sldId id="376" r:id="rId38"/>
    <p:sldId id="426" r:id="rId39"/>
    <p:sldId id="377" r:id="rId40"/>
    <p:sldId id="378" r:id="rId41"/>
    <p:sldId id="427" r:id="rId42"/>
    <p:sldId id="379" r:id="rId43"/>
    <p:sldId id="380" r:id="rId44"/>
    <p:sldId id="381" r:id="rId45"/>
    <p:sldId id="382" r:id="rId46"/>
    <p:sldId id="383" r:id="rId47"/>
    <p:sldId id="428" r:id="rId48"/>
    <p:sldId id="384" r:id="rId49"/>
    <p:sldId id="385" r:id="rId50"/>
    <p:sldId id="386" r:id="rId51"/>
    <p:sldId id="387" r:id="rId52"/>
    <p:sldId id="388" r:id="rId53"/>
    <p:sldId id="389" r:id="rId54"/>
    <p:sldId id="429" r:id="rId55"/>
    <p:sldId id="390" r:id="rId56"/>
    <p:sldId id="391" r:id="rId57"/>
    <p:sldId id="392" r:id="rId58"/>
    <p:sldId id="430" r:id="rId59"/>
    <p:sldId id="431" r:id="rId60"/>
    <p:sldId id="393" r:id="rId61"/>
    <p:sldId id="432" r:id="rId62"/>
    <p:sldId id="394" r:id="rId63"/>
    <p:sldId id="395" r:id="rId64"/>
    <p:sldId id="396" r:id="rId65"/>
    <p:sldId id="398" r:id="rId66"/>
    <p:sldId id="433" r:id="rId67"/>
    <p:sldId id="399" r:id="rId68"/>
    <p:sldId id="400" r:id="rId69"/>
    <p:sldId id="401" r:id="rId70"/>
    <p:sldId id="434" r:id="rId71"/>
    <p:sldId id="435" r:id="rId72"/>
    <p:sldId id="436" r:id="rId73"/>
    <p:sldId id="402" r:id="rId74"/>
    <p:sldId id="403" r:id="rId75"/>
    <p:sldId id="404" r:id="rId76"/>
    <p:sldId id="405" r:id="rId77"/>
    <p:sldId id="406" r:id="rId78"/>
    <p:sldId id="437" r:id="rId79"/>
    <p:sldId id="407" r:id="rId80"/>
    <p:sldId id="408" r:id="rId81"/>
    <p:sldId id="409" r:id="rId82"/>
    <p:sldId id="410" r:id="rId83"/>
    <p:sldId id="411" r:id="rId84"/>
    <p:sldId id="412" r:id="rId85"/>
    <p:sldId id="438" r:id="rId86"/>
    <p:sldId id="444" r:id="rId87"/>
    <p:sldId id="439" r:id="rId88"/>
    <p:sldId id="440" r:id="rId89"/>
    <p:sldId id="445" r:id="rId90"/>
    <p:sldId id="441" r:id="rId91"/>
    <p:sldId id="442" r:id="rId92"/>
    <p:sldId id="443" r:id="rId93"/>
    <p:sldId id="448" r:id="rId94"/>
    <p:sldId id="447" r:id="rId95"/>
    <p:sldId id="446" r:id="rId96"/>
    <p:sldId id="450" r:id="rId97"/>
    <p:sldId id="451" r:id="rId98"/>
    <p:sldId id="452" r:id="rId99"/>
    <p:sldId id="453" r:id="rId100"/>
    <p:sldId id="454" r:id="rId101"/>
    <p:sldId id="455" r:id="rId102"/>
    <p:sldId id="456" r:id="rId103"/>
    <p:sldId id="457" r:id="rId104"/>
    <p:sldId id="458" r:id="rId105"/>
    <p:sldId id="459" r:id="rId106"/>
    <p:sldId id="460" r:id="rId107"/>
    <p:sldId id="461" r:id="rId108"/>
    <p:sldId id="462" r:id="rId109"/>
    <p:sldId id="463" r:id="rId110"/>
    <p:sldId id="464" r:id="rId111"/>
    <p:sldId id="465" r:id="rId112"/>
    <p:sldId id="466" r:id="rId113"/>
    <p:sldId id="449" r:id="rId1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21" autoAdjust="0"/>
    <p:restoredTop sz="94660"/>
  </p:normalViewPr>
  <p:slideViewPr>
    <p:cSldViewPr snapToGrid="0">
      <p:cViewPr varScale="1">
        <p:scale>
          <a:sx n="101" d="100"/>
          <a:sy n="101" d="100"/>
        </p:scale>
        <p:origin x="74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4EB7A5-1D99-434D-BC7D-A3D31D64DAFD}" type="datetimeFigureOut">
              <a:rPr lang="en-IN" smtClean="0"/>
              <a:t>24-07-2024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F44A7C-234D-4EC0-93EF-145F14E6C1E6}" type="slidenum">
              <a:rPr lang="en-IN" smtClean="0"/>
              <a:t>‹#›</a:t>
            </a:fld>
            <a:endParaRPr lang="en-IN"/>
          </a:p>
        </p:txBody>
      </p:sp>
    </p:spTree>
    <p:extLst>
      <p:ext uri="{BB962C8B-B14F-4D97-AF65-F5344CB8AC3E}">
        <p14:creationId xmlns:p14="http://schemas.microsoft.com/office/powerpoint/2010/main" val="1996610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D6F8-B0E3-702C-4B6F-609079EDEA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7593775-A6AD-AAF7-6F64-DCA314754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CD04429-43F1-806E-8269-293922FEB799}"/>
              </a:ext>
            </a:extLst>
          </p:cNvPr>
          <p:cNvSpPr>
            <a:spLocks noGrp="1"/>
          </p:cNvSpPr>
          <p:nvPr>
            <p:ph type="dt" sz="half" idx="10"/>
          </p:nvPr>
        </p:nvSpPr>
        <p:spPr/>
        <p:txBody>
          <a:bodyPr/>
          <a:lstStyle/>
          <a:p>
            <a:fld id="{19D23601-1585-4B8C-869C-F573A9F4B8DE}" type="datetimeFigureOut">
              <a:rPr lang="en-IN" smtClean="0"/>
              <a:t>24-07-2024</a:t>
            </a:fld>
            <a:endParaRPr lang="en-IN"/>
          </a:p>
        </p:txBody>
      </p:sp>
      <p:sp>
        <p:nvSpPr>
          <p:cNvPr id="5" name="Footer Placeholder 4">
            <a:extLst>
              <a:ext uri="{FF2B5EF4-FFF2-40B4-BE49-F238E27FC236}">
                <a16:creationId xmlns:a16="http://schemas.microsoft.com/office/drawing/2014/main" id="{0577E846-79E4-1476-BF5C-76CEC7A583B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9BB025-9BD0-3594-3A53-A1DD23AE20A2}"/>
              </a:ext>
            </a:extLst>
          </p:cNvPr>
          <p:cNvSpPr>
            <a:spLocks noGrp="1"/>
          </p:cNvSpPr>
          <p:nvPr>
            <p:ph type="sldNum" sz="quarter" idx="12"/>
          </p:nvPr>
        </p:nvSpPr>
        <p:spPr/>
        <p:txBody>
          <a:bodyPr/>
          <a:lstStyle/>
          <a:p>
            <a:fld id="{3C8660AE-DF00-49E8-A091-2BB8900188EA}" type="slidenum">
              <a:rPr lang="en-IN" smtClean="0"/>
              <a:t>‹#›</a:t>
            </a:fld>
            <a:endParaRPr lang="en-IN"/>
          </a:p>
        </p:txBody>
      </p:sp>
    </p:spTree>
    <p:extLst>
      <p:ext uri="{BB962C8B-B14F-4D97-AF65-F5344CB8AC3E}">
        <p14:creationId xmlns:p14="http://schemas.microsoft.com/office/powerpoint/2010/main" val="793565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BB041-AFF4-1566-48A7-ED42D884DE8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04653F4-4E4A-8518-06AE-7552426FD4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AA78A7-4750-2FD9-A027-5E760E9C1E4D}"/>
              </a:ext>
            </a:extLst>
          </p:cNvPr>
          <p:cNvSpPr>
            <a:spLocks noGrp="1"/>
          </p:cNvSpPr>
          <p:nvPr>
            <p:ph type="dt" sz="half" idx="10"/>
          </p:nvPr>
        </p:nvSpPr>
        <p:spPr/>
        <p:txBody>
          <a:bodyPr/>
          <a:lstStyle/>
          <a:p>
            <a:fld id="{19D23601-1585-4B8C-869C-F573A9F4B8DE}" type="datetimeFigureOut">
              <a:rPr lang="en-IN" smtClean="0"/>
              <a:t>24-07-2024</a:t>
            </a:fld>
            <a:endParaRPr lang="en-IN"/>
          </a:p>
        </p:txBody>
      </p:sp>
      <p:sp>
        <p:nvSpPr>
          <p:cNvPr id="5" name="Footer Placeholder 4">
            <a:extLst>
              <a:ext uri="{FF2B5EF4-FFF2-40B4-BE49-F238E27FC236}">
                <a16:creationId xmlns:a16="http://schemas.microsoft.com/office/drawing/2014/main" id="{01A79ED6-C082-B991-143B-0DC223834A2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4882889-CFC3-3B96-E772-FBE27FDF4590}"/>
              </a:ext>
            </a:extLst>
          </p:cNvPr>
          <p:cNvSpPr>
            <a:spLocks noGrp="1"/>
          </p:cNvSpPr>
          <p:nvPr>
            <p:ph type="sldNum" sz="quarter" idx="12"/>
          </p:nvPr>
        </p:nvSpPr>
        <p:spPr/>
        <p:txBody>
          <a:bodyPr/>
          <a:lstStyle/>
          <a:p>
            <a:fld id="{3C8660AE-DF00-49E8-A091-2BB8900188EA}" type="slidenum">
              <a:rPr lang="en-IN" smtClean="0"/>
              <a:t>‹#›</a:t>
            </a:fld>
            <a:endParaRPr lang="en-IN"/>
          </a:p>
        </p:txBody>
      </p:sp>
    </p:spTree>
    <p:extLst>
      <p:ext uri="{BB962C8B-B14F-4D97-AF65-F5344CB8AC3E}">
        <p14:creationId xmlns:p14="http://schemas.microsoft.com/office/powerpoint/2010/main" val="3605088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9F984-42EA-C244-9487-25D0543F72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C3A98F5-2EC1-4E9A-E2B5-F7368C2C18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F4B1AB-AA74-B5F5-51FE-3EFA5A33EE69}"/>
              </a:ext>
            </a:extLst>
          </p:cNvPr>
          <p:cNvSpPr>
            <a:spLocks noGrp="1"/>
          </p:cNvSpPr>
          <p:nvPr>
            <p:ph type="dt" sz="half" idx="10"/>
          </p:nvPr>
        </p:nvSpPr>
        <p:spPr/>
        <p:txBody>
          <a:bodyPr/>
          <a:lstStyle/>
          <a:p>
            <a:fld id="{19D23601-1585-4B8C-869C-F573A9F4B8DE}" type="datetimeFigureOut">
              <a:rPr lang="en-IN" smtClean="0"/>
              <a:t>24-07-2024</a:t>
            </a:fld>
            <a:endParaRPr lang="en-IN"/>
          </a:p>
        </p:txBody>
      </p:sp>
      <p:sp>
        <p:nvSpPr>
          <p:cNvPr id="5" name="Footer Placeholder 4">
            <a:extLst>
              <a:ext uri="{FF2B5EF4-FFF2-40B4-BE49-F238E27FC236}">
                <a16:creationId xmlns:a16="http://schemas.microsoft.com/office/drawing/2014/main" id="{F2B3AB16-0181-FCF5-12B3-BAE8307857E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E00D51-F625-DB06-C983-CCC81F35FA2F}"/>
              </a:ext>
            </a:extLst>
          </p:cNvPr>
          <p:cNvSpPr>
            <a:spLocks noGrp="1"/>
          </p:cNvSpPr>
          <p:nvPr>
            <p:ph type="sldNum" sz="quarter" idx="12"/>
          </p:nvPr>
        </p:nvSpPr>
        <p:spPr/>
        <p:txBody>
          <a:bodyPr/>
          <a:lstStyle/>
          <a:p>
            <a:fld id="{3C8660AE-DF00-49E8-A091-2BB8900188EA}" type="slidenum">
              <a:rPr lang="en-IN" smtClean="0"/>
              <a:t>‹#›</a:t>
            </a:fld>
            <a:endParaRPr lang="en-IN"/>
          </a:p>
        </p:txBody>
      </p:sp>
    </p:spTree>
    <p:extLst>
      <p:ext uri="{BB962C8B-B14F-4D97-AF65-F5344CB8AC3E}">
        <p14:creationId xmlns:p14="http://schemas.microsoft.com/office/powerpoint/2010/main" val="2718532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D8552-CA4E-072C-9738-4BDDC36EBA1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58028E9-4A84-A801-82EC-C29C295DCE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1D88E21-3DA3-0CB8-99AB-99D4EB72A6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943521A-CA80-53BF-1409-2A15B507B257}"/>
              </a:ext>
            </a:extLst>
          </p:cNvPr>
          <p:cNvSpPr>
            <a:spLocks noGrp="1"/>
          </p:cNvSpPr>
          <p:nvPr>
            <p:ph type="dt" sz="half" idx="10"/>
          </p:nvPr>
        </p:nvSpPr>
        <p:spPr/>
        <p:txBody>
          <a:bodyPr/>
          <a:lstStyle/>
          <a:p>
            <a:fld id="{19D23601-1585-4B8C-869C-F573A9F4B8DE}" type="datetimeFigureOut">
              <a:rPr lang="en-IN" smtClean="0"/>
              <a:t>24-07-2024</a:t>
            </a:fld>
            <a:endParaRPr lang="en-IN"/>
          </a:p>
        </p:txBody>
      </p:sp>
      <p:sp>
        <p:nvSpPr>
          <p:cNvPr id="6" name="Footer Placeholder 5">
            <a:extLst>
              <a:ext uri="{FF2B5EF4-FFF2-40B4-BE49-F238E27FC236}">
                <a16:creationId xmlns:a16="http://schemas.microsoft.com/office/drawing/2014/main" id="{D4120FA2-3C2D-369C-CE52-D7A7A3D1392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2FFA557-069E-BB12-BB99-10DE51DBA702}"/>
              </a:ext>
            </a:extLst>
          </p:cNvPr>
          <p:cNvSpPr>
            <a:spLocks noGrp="1"/>
          </p:cNvSpPr>
          <p:nvPr>
            <p:ph type="sldNum" sz="quarter" idx="12"/>
          </p:nvPr>
        </p:nvSpPr>
        <p:spPr/>
        <p:txBody>
          <a:bodyPr/>
          <a:lstStyle/>
          <a:p>
            <a:fld id="{3C8660AE-DF00-49E8-A091-2BB8900188EA}" type="slidenum">
              <a:rPr lang="en-IN" smtClean="0"/>
              <a:t>‹#›</a:t>
            </a:fld>
            <a:endParaRPr lang="en-IN"/>
          </a:p>
        </p:txBody>
      </p:sp>
    </p:spTree>
    <p:extLst>
      <p:ext uri="{BB962C8B-B14F-4D97-AF65-F5344CB8AC3E}">
        <p14:creationId xmlns:p14="http://schemas.microsoft.com/office/powerpoint/2010/main" val="2977758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F640C-75D8-AE09-157E-5ED6539718A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837A75C-4B9A-20FB-CB1B-D8CE89F078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6D3A1C-ACA4-0057-7426-7D897FECF7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19310AF-1989-2A7B-81F9-5DDA7E27AB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B00663-BBE4-FDB7-4767-395FD1A50F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3E8440A-A873-9859-D85C-E27E6CEEA86E}"/>
              </a:ext>
            </a:extLst>
          </p:cNvPr>
          <p:cNvSpPr>
            <a:spLocks noGrp="1"/>
          </p:cNvSpPr>
          <p:nvPr>
            <p:ph type="dt" sz="half" idx="10"/>
          </p:nvPr>
        </p:nvSpPr>
        <p:spPr/>
        <p:txBody>
          <a:bodyPr/>
          <a:lstStyle/>
          <a:p>
            <a:fld id="{19D23601-1585-4B8C-869C-F573A9F4B8DE}" type="datetimeFigureOut">
              <a:rPr lang="en-IN" smtClean="0"/>
              <a:t>24-07-2024</a:t>
            </a:fld>
            <a:endParaRPr lang="en-IN"/>
          </a:p>
        </p:txBody>
      </p:sp>
      <p:sp>
        <p:nvSpPr>
          <p:cNvPr id="8" name="Footer Placeholder 7">
            <a:extLst>
              <a:ext uri="{FF2B5EF4-FFF2-40B4-BE49-F238E27FC236}">
                <a16:creationId xmlns:a16="http://schemas.microsoft.com/office/drawing/2014/main" id="{4007D7C4-C491-B062-49FF-7447A01FD62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2480192-9953-65FC-DA60-74DC4B1D2336}"/>
              </a:ext>
            </a:extLst>
          </p:cNvPr>
          <p:cNvSpPr>
            <a:spLocks noGrp="1"/>
          </p:cNvSpPr>
          <p:nvPr>
            <p:ph type="sldNum" sz="quarter" idx="12"/>
          </p:nvPr>
        </p:nvSpPr>
        <p:spPr/>
        <p:txBody>
          <a:bodyPr/>
          <a:lstStyle/>
          <a:p>
            <a:fld id="{3C8660AE-DF00-49E8-A091-2BB8900188EA}" type="slidenum">
              <a:rPr lang="en-IN" smtClean="0"/>
              <a:t>‹#›</a:t>
            </a:fld>
            <a:endParaRPr lang="en-IN"/>
          </a:p>
        </p:txBody>
      </p:sp>
    </p:spTree>
    <p:extLst>
      <p:ext uri="{BB962C8B-B14F-4D97-AF65-F5344CB8AC3E}">
        <p14:creationId xmlns:p14="http://schemas.microsoft.com/office/powerpoint/2010/main" val="47667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E8641-E0BE-5015-A42F-D4E387DFFD1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0023185-A243-A494-CF86-93784E19B6D3}"/>
              </a:ext>
            </a:extLst>
          </p:cNvPr>
          <p:cNvSpPr>
            <a:spLocks noGrp="1"/>
          </p:cNvSpPr>
          <p:nvPr>
            <p:ph type="dt" sz="half" idx="10"/>
          </p:nvPr>
        </p:nvSpPr>
        <p:spPr/>
        <p:txBody>
          <a:bodyPr/>
          <a:lstStyle/>
          <a:p>
            <a:fld id="{19D23601-1585-4B8C-869C-F573A9F4B8DE}" type="datetimeFigureOut">
              <a:rPr lang="en-IN" smtClean="0"/>
              <a:t>24-07-2024</a:t>
            </a:fld>
            <a:endParaRPr lang="en-IN"/>
          </a:p>
        </p:txBody>
      </p:sp>
      <p:sp>
        <p:nvSpPr>
          <p:cNvPr id="4" name="Footer Placeholder 3">
            <a:extLst>
              <a:ext uri="{FF2B5EF4-FFF2-40B4-BE49-F238E27FC236}">
                <a16:creationId xmlns:a16="http://schemas.microsoft.com/office/drawing/2014/main" id="{8C047D49-6889-5E72-D9F1-C46063EBBD4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4487F09-B838-63D2-94AE-FF31C9C06C10}"/>
              </a:ext>
            </a:extLst>
          </p:cNvPr>
          <p:cNvSpPr>
            <a:spLocks noGrp="1"/>
          </p:cNvSpPr>
          <p:nvPr>
            <p:ph type="sldNum" sz="quarter" idx="12"/>
          </p:nvPr>
        </p:nvSpPr>
        <p:spPr/>
        <p:txBody>
          <a:bodyPr/>
          <a:lstStyle/>
          <a:p>
            <a:fld id="{3C8660AE-DF00-49E8-A091-2BB8900188EA}" type="slidenum">
              <a:rPr lang="en-IN" smtClean="0"/>
              <a:t>‹#›</a:t>
            </a:fld>
            <a:endParaRPr lang="en-IN"/>
          </a:p>
        </p:txBody>
      </p:sp>
    </p:spTree>
    <p:extLst>
      <p:ext uri="{BB962C8B-B14F-4D97-AF65-F5344CB8AC3E}">
        <p14:creationId xmlns:p14="http://schemas.microsoft.com/office/powerpoint/2010/main" val="98801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AA3C50-FC3E-D132-2A1C-00E411E25E17}"/>
              </a:ext>
            </a:extLst>
          </p:cNvPr>
          <p:cNvSpPr>
            <a:spLocks noGrp="1"/>
          </p:cNvSpPr>
          <p:nvPr>
            <p:ph type="dt" sz="half" idx="10"/>
          </p:nvPr>
        </p:nvSpPr>
        <p:spPr/>
        <p:txBody>
          <a:bodyPr/>
          <a:lstStyle/>
          <a:p>
            <a:fld id="{19D23601-1585-4B8C-869C-F573A9F4B8DE}" type="datetimeFigureOut">
              <a:rPr lang="en-IN" smtClean="0"/>
              <a:t>24-07-2024</a:t>
            </a:fld>
            <a:endParaRPr lang="en-IN"/>
          </a:p>
        </p:txBody>
      </p:sp>
      <p:sp>
        <p:nvSpPr>
          <p:cNvPr id="3" name="Footer Placeholder 2">
            <a:extLst>
              <a:ext uri="{FF2B5EF4-FFF2-40B4-BE49-F238E27FC236}">
                <a16:creationId xmlns:a16="http://schemas.microsoft.com/office/drawing/2014/main" id="{B755D9BF-D943-E1E4-729E-BC6DD28EE90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9CD0766-1D6D-5E95-80E6-468F9A667D76}"/>
              </a:ext>
            </a:extLst>
          </p:cNvPr>
          <p:cNvSpPr>
            <a:spLocks noGrp="1"/>
          </p:cNvSpPr>
          <p:nvPr>
            <p:ph type="sldNum" sz="quarter" idx="12"/>
          </p:nvPr>
        </p:nvSpPr>
        <p:spPr/>
        <p:txBody>
          <a:bodyPr/>
          <a:lstStyle/>
          <a:p>
            <a:fld id="{3C8660AE-DF00-49E8-A091-2BB8900188EA}" type="slidenum">
              <a:rPr lang="en-IN" smtClean="0"/>
              <a:t>‹#›</a:t>
            </a:fld>
            <a:endParaRPr lang="en-IN"/>
          </a:p>
        </p:txBody>
      </p:sp>
    </p:spTree>
    <p:extLst>
      <p:ext uri="{BB962C8B-B14F-4D97-AF65-F5344CB8AC3E}">
        <p14:creationId xmlns:p14="http://schemas.microsoft.com/office/powerpoint/2010/main" val="26658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6FFA0-0A16-3BF9-B61C-67459265BA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2B2B4C9-4888-F3BE-685D-FADDB2838D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C280CE6-BE76-BD31-A02E-141C77C708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01CA65-E4BD-71D6-F09E-3F37EE22FE50}"/>
              </a:ext>
            </a:extLst>
          </p:cNvPr>
          <p:cNvSpPr>
            <a:spLocks noGrp="1"/>
          </p:cNvSpPr>
          <p:nvPr>
            <p:ph type="dt" sz="half" idx="10"/>
          </p:nvPr>
        </p:nvSpPr>
        <p:spPr/>
        <p:txBody>
          <a:bodyPr/>
          <a:lstStyle/>
          <a:p>
            <a:fld id="{19D23601-1585-4B8C-869C-F573A9F4B8DE}" type="datetimeFigureOut">
              <a:rPr lang="en-IN" smtClean="0"/>
              <a:t>24-07-2024</a:t>
            </a:fld>
            <a:endParaRPr lang="en-IN"/>
          </a:p>
        </p:txBody>
      </p:sp>
      <p:sp>
        <p:nvSpPr>
          <p:cNvPr id="6" name="Footer Placeholder 5">
            <a:extLst>
              <a:ext uri="{FF2B5EF4-FFF2-40B4-BE49-F238E27FC236}">
                <a16:creationId xmlns:a16="http://schemas.microsoft.com/office/drawing/2014/main" id="{D6FA2C8E-A0F0-4B8F-62F6-4B3F9FC1E99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487E989-EBE0-48B8-CD5C-57D53E93D0C7}"/>
              </a:ext>
            </a:extLst>
          </p:cNvPr>
          <p:cNvSpPr>
            <a:spLocks noGrp="1"/>
          </p:cNvSpPr>
          <p:nvPr>
            <p:ph type="sldNum" sz="quarter" idx="12"/>
          </p:nvPr>
        </p:nvSpPr>
        <p:spPr/>
        <p:txBody>
          <a:bodyPr/>
          <a:lstStyle/>
          <a:p>
            <a:fld id="{3C8660AE-DF00-49E8-A091-2BB8900188EA}" type="slidenum">
              <a:rPr lang="en-IN" smtClean="0"/>
              <a:t>‹#›</a:t>
            </a:fld>
            <a:endParaRPr lang="en-IN"/>
          </a:p>
        </p:txBody>
      </p:sp>
    </p:spTree>
    <p:extLst>
      <p:ext uri="{BB962C8B-B14F-4D97-AF65-F5344CB8AC3E}">
        <p14:creationId xmlns:p14="http://schemas.microsoft.com/office/powerpoint/2010/main" val="3207510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54565-0D12-BB77-ADEE-62974F8945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77455C4-6D85-1243-189D-FCF2FF7B32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4B8539D-954C-AB7F-3E98-D12B29C832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E2D71B-14E1-B2D7-B0C7-693E768E5C39}"/>
              </a:ext>
            </a:extLst>
          </p:cNvPr>
          <p:cNvSpPr>
            <a:spLocks noGrp="1"/>
          </p:cNvSpPr>
          <p:nvPr>
            <p:ph type="dt" sz="half" idx="10"/>
          </p:nvPr>
        </p:nvSpPr>
        <p:spPr/>
        <p:txBody>
          <a:bodyPr/>
          <a:lstStyle/>
          <a:p>
            <a:fld id="{19D23601-1585-4B8C-869C-F573A9F4B8DE}" type="datetimeFigureOut">
              <a:rPr lang="en-IN" smtClean="0"/>
              <a:t>24-07-2024</a:t>
            </a:fld>
            <a:endParaRPr lang="en-IN"/>
          </a:p>
        </p:txBody>
      </p:sp>
      <p:sp>
        <p:nvSpPr>
          <p:cNvPr id="6" name="Footer Placeholder 5">
            <a:extLst>
              <a:ext uri="{FF2B5EF4-FFF2-40B4-BE49-F238E27FC236}">
                <a16:creationId xmlns:a16="http://schemas.microsoft.com/office/drawing/2014/main" id="{A70A03CC-C3AA-8A9B-AF31-8E8DF0AFEE9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2B857B4-22B9-D9BC-B233-02C7A7DA7791}"/>
              </a:ext>
            </a:extLst>
          </p:cNvPr>
          <p:cNvSpPr>
            <a:spLocks noGrp="1"/>
          </p:cNvSpPr>
          <p:nvPr>
            <p:ph type="sldNum" sz="quarter" idx="12"/>
          </p:nvPr>
        </p:nvSpPr>
        <p:spPr/>
        <p:txBody>
          <a:bodyPr/>
          <a:lstStyle/>
          <a:p>
            <a:fld id="{3C8660AE-DF00-49E8-A091-2BB8900188EA}" type="slidenum">
              <a:rPr lang="en-IN" smtClean="0"/>
              <a:t>‹#›</a:t>
            </a:fld>
            <a:endParaRPr lang="en-IN"/>
          </a:p>
        </p:txBody>
      </p:sp>
    </p:spTree>
    <p:extLst>
      <p:ext uri="{BB962C8B-B14F-4D97-AF65-F5344CB8AC3E}">
        <p14:creationId xmlns:p14="http://schemas.microsoft.com/office/powerpoint/2010/main" val="1231620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C62A4-05CE-B741-0DEA-3845CBD763F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F10AC42-31B0-AE08-9733-481D930C78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FE22CFE-B990-36D7-DAE8-F145A655B879}"/>
              </a:ext>
            </a:extLst>
          </p:cNvPr>
          <p:cNvSpPr>
            <a:spLocks noGrp="1"/>
          </p:cNvSpPr>
          <p:nvPr>
            <p:ph type="dt" sz="half" idx="10"/>
          </p:nvPr>
        </p:nvSpPr>
        <p:spPr/>
        <p:txBody>
          <a:bodyPr/>
          <a:lstStyle/>
          <a:p>
            <a:fld id="{19D23601-1585-4B8C-869C-F573A9F4B8DE}" type="datetimeFigureOut">
              <a:rPr lang="en-IN" smtClean="0"/>
              <a:t>24-07-2024</a:t>
            </a:fld>
            <a:endParaRPr lang="en-IN"/>
          </a:p>
        </p:txBody>
      </p:sp>
      <p:sp>
        <p:nvSpPr>
          <p:cNvPr id="5" name="Footer Placeholder 4">
            <a:extLst>
              <a:ext uri="{FF2B5EF4-FFF2-40B4-BE49-F238E27FC236}">
                <a16:creationId xmlns:a16="http://schemas.microsoft.com/office/drawing/2014/main" id="{5F25A346-21EF-71F2-F3E6-32E535A88CB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10CFA6C-5BFA-81B3-B220-31CEB987F658}"/>
              </a:ext>
            </a:extLst>
          </p:cNvPr>
          <p:cNvSpPr>
            <a:spLocks noGrp="1"/>
          </p:cNvSpPr>
          <p:nvPr>
            <p:ph type="sldNum" sz="quarter" idx="12"/>
          </p:nvPr>
        </p:nvSpPr>
        <p:spPr/>
        <p:txBody>
          <a:bodyPr/>
          <a:lstStyle/>
          <a:p>
            <a:fld id="{3C8660AE-DF00-49E8-A091-2BB8900188EA}" type="slidenum">
              <a:rPr lang="en-IN" smtClean="0"/>
              <a:t>‹#›</a:t>
            </a:fld>
            <a:endParaRPr lang="en-IN"/>
          </a:p>
        </p:txBody>
      </p:sp>
    </p:spTree>
    <p:extLst>
      <p:ext uri="{BB962C8B-B14F-4D97-AF65-F5344CB8AC3E}">
        <p14:creationId xmlns:p14="http://schemas.microsoft.com/office/powerpoint/2010/main" val="2938839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34D60B-14E1-95C5-5E31-AADF369B812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D8704F9-F84A-9593-27EF-8BF76D4A3A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2942CAB-84F1-D6E7-A579-319ABFB9A0D7}"/>
              </a:ext>
            </a:extLst>
          </p:cNvPr>
          <p:cNvSpPr>
            <a:spLocks noGrp="1"/>
          </p:cNvSpPr>
          <p:nvPr>
            <p:ph type="dt" sz="half" idx="10"/>
          </p:nvPr>
        </p:nvSpPr>
        <p:spPr/>
        <p:txBody>
          <a:bodyPr/>
          <a:lstStyle/>
          <a:p>
            <a:fld id="{19D23601-1585-4B8C-869C-F573A9F4B8DE}" type="datetimeFigureOut">
              <a:rPr lang="en-IN" smtClean="0"/>
              <a:t>24-07-2024</a:t>
            </a:fld>
            <a:endParaRPr lang="en-IN"/>
          </a:p>
        </p:txBody>
      </p:sp>
      <p:sp>
        <p:nvSpPr>
          <p:cNvPr id="5" name="Footer Placeholder 4">
            <a:extLst>
              <a:ext uri="{FF2B5EF4-FFF2-40B4-BE49-F238E27FC236}">
                <a16:creationId xmlns:a16="http://schemas.microsoft.com/office/drawing/2014/main" id="{1B6EFBB2-55FD-0871-19F1-BAB7B48DB81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5AAC5D8-0CD7-F739-955F-746933B3BC80}"/>
              </a:ext>
            </a:extLst>
          </p:cNvPr>
          <p:cNvSpPr>
            <a:spLocks noGrp="1"/>
          </p:cNvSpPr>
          <p:nvPr>
            <p:ph type="sldNum" sz="quarter" idx="12"/>
          </p:nvPr>
        </p:nvSpPr>
        <p:spPr/>
        <p:txBody>
          <a:bodyPr/>
          <a:lstStyle/>
          <a:p>
            <a:fld id="{3C8660AE-DF00-49E8-A091-2BB8900188EA}" type="slidenum">
              <a:rPr lang="en-IN" smtClean="0"/>
              <a:t>‹#›</a:t>
            </a:fld>
            <a:endParaRPr lang="en-IN"/>
          </a:p>
        </p:txBody>
      </p:sp>
    </p:spTree>
    <p:extLst>
      <p:ext uri="{BB962C8B-B14F-4D97-AF65-F5344CB8AC3E}">
        <p14:creationId xmlns:p14="http://schemas.microsoft.com/office/powerpoint/2010/main" val="2358934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C9FC77-7EF1-A7A9-6F23-1D7859E23A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1B1A7E2-5BC9-CCD7-A236-DB448C2576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60A5FAC-5E58-24C7-6AA2-061FAB07DD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D23601-1585-4B8C-869C-F573A9F4B8DE}" type="datetimeFigureOut">
              <a:rPr lang="en-IN" smtClean="0"/>
              <a:t>24-07-2024</a:t>
            </a:fld>
            <a:endParaRPr lang="en-IN"/>
          </a:p>
        </p:txBody>
      </p:sp>
      <p:sp>
        <p:nvSpPr>
          <p:cNvPr id="5" name="Footer Placeholder 4">
            <a:extLst>
              <a:ext uri="{FF2B5EF4-FFF2-40B4-BE49-F238E27FC236}">
                <a16:creationId xmlns:a16="http://schemas.microsoft.com/office/drawing/2014/main" id="{31DB2EE4-10C0-865A-43FA-2A15BDCF18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6FDB651-3756-8339-0F9F-CC5F4A0714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8660AE-DF00-49E8-A091-2BB8900188EA}" type="slidenum">
              <a:rPr lang="en-IN" smtClean="0"/>
              <a:t>‹#›</a:t>
            </a:fld>
            <a:endParaRPr lang="en-IN"/>
          </a:p>
        </p:txBody>
      </p:sp>
    </p:spTree>
    <p:extLst>
      <p:ext uri="{BB962C8B-B14F-4D97-AF65-F5344CB8AC3E}">
        <p14:creationId xmlns:p14="http://schemas.microsoft.com/office/powerpoint/2010/main" val="2240970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hyperlink" Target="http://time.lt/" TargetMode="Externa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hyperlink" Target="http://wave.lt/" TargetMode="Externa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hyperlink" Target="http://wall.it/" TargetMode="Externa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6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55.emf"/><Relationship Id="rId7" Type="http://schemas.openxmlformats.org/officeDocument/2006/relationships/image" Target="../media/image57.e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image" Target="../media/image59.emf"/><Relationship Id="rId5" Type="http://schemas.openxmlformats.org/officeDocument/2006/relationships/image" Target="../media/image56.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58.emf"/></Relationships>
</file>

<file path=ppt/slides/_rels/slide98.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60.emf"/><Relationship Id="rId7" Type="http://schemas.openxmlformats.org/officeDocument/2006/relationships/image" Target="../media/image62.emf"/><Relationship Id="rId2" Type="http://schemas.openxmlformats.org/officeDocument/2006/relationships/oleObject" Target="../embeddings/oleObject6.bin"/><Relationship Id="rId1" Type="http://schemas.openxmlformats.org/officeDocument/2006/relationships/slideLayout" Target="../slideLayouts/slideLayout2.xml"/><Relationship Id="rId6" Type="http://schemas.openxmlformats.org/officeDocument/2006/relationships/oleObject" Target="../embeddings/oleObject8.bin"/><Relationship Id="rId5" Type="http://schemas.openxmlformats.org/officeDocument/2006/relationships/image" Target="../media/image61.emf"/><Relationship Id="rId4" Type="http://schemas.openxmlformats.org/officeDocument/2006/relationships/oleObject" Target="../embeddings/oleObject7.bin"/><Relationship Id="rId9" Type="http://schemas.openxmlformats.org/officeDocument/2006/relationships/image" Target="../media/image63.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69.emf"/><Relationship Id="rId3" Type="http://schemas.openxmlformats.org/officeDocument/2006/relationships/image" Target="../media/image64.emf"/><Relationship Id="rId7" Type="http://schemas.openxmlformats.org/officeDocument/2006/relationships/image" Target="../media/image66.emf"/><Relationship Id="rId12" Type="http://schemas.openxmlformats.org/officeDocument/2006/relationships/oleObject" Target="../embeddings/oleObject15.bin"/><Relationship Id="rId2" Type="http://schemas.openxmlformats.org/officeDocument/2006/relationships/oleObject" Target="../embeddings/oleObject10.bin"/><Relationship Id="rId1" Type="http://schemas.openxmlformats.org/officeDocument/2006/relationships/slideLayout" Target="../slideLayouts/slideLayout2.xml"/><Relationship Id="rId6" Type="http://schemas.openxmlformats.org/officeDocument/2006/relationships/oleObject" Target="../embeddings/oleObject12.bin"/><Relationship Id="rId11" Type="http://schemas.openxmlformats.org/officeDocument/2006/relationships/image" Target="../media/image68.emf"/><Relationship Id="rId5" Type="http://schemas.openxmlformats.org/officeDocument/2006/relationships/image" Target="../media/image65.emf"/><Relationship Id="rId15" Type="http://schemas.openxmlformats.org/officeDocument/2006/relationships/image" Target="../media/image70.emf"/><Relationship Id="rId10" Type="http://schemas.openxmlformats.org/officeDocument/2006/relationships/oleObject" Target="../embeddings/oleObject14.bin"/><Relationship Id="rId4" Type="http://schemas.openxmlformats.org/officeDocument/2006/relationships/oleObject" Target="../embeddings/oleObject11.bin"/><Relationship Id="rId9" Type="http://schemas.openxmlformats.org/officeDocument/2006/relationships/image" Target="../media/image67.emf"/><Relationship Id="rId14" Type="http://schemas.openxmlformats.org/officeDocument/2006/relationships/oleObject" Target="../embeddings/oleObject16.bin"/></Relationships>
</file>

<file path=ppt/slides/_rels/slide101.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oleObject" Target="../embeddings/oleObject17.bin"/><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77.emf"/><Relationship Id="rId3" Type="http://schemas.openxmlformats.org/officeDocument/2006/relationships/image" Target="../media/image72.emf"/><Relationship Id="rId7" Type="http://schemas.openxmlformats.org/officeDocument/2006/relationships/image" Target="../media/image74.emf"/><Relationship Id="rId12" Type="http://schemas.openxmlformats.org/officeDocument/2006/relationships/oleObject" Target="../embeddings/oleObject23.bin"/><Relationship Id="rId17" Type="http://schemas.openxmlformats.org/officeDocument/2006/relationships/image" Target="../media/image79.emf"/><Relationship Id="rId2" Type="http://schemas.openxmlformats.org/officeDocument/2006/relationships/oleObject" Target="../embeddings/oleObject18.bin"/><Relationship Id="rId16" Type="http://schemas.openxmlformats.org/officeDocument/2006/relationships/oleObject" Target="../embeddings/oleObject25.bin"/><Relationship Id="rId1" Type="http://schemas.openxmlformats.org/officeDocument/2006/relationships/slideLayout" Target="../slideLayouts/slideLayout2.xml"/><Relationship Id="rId6" Type="http://schemas.openxmlformats.org/officeDocument/2006/relationships/oleObject" Target="../embeddings/oleObject20.bin"/><Relationship Id="rId11" Type="http://schemas.openxmlformats.org/officeDocument/2006/relationships/image" Target="../media/image76.emf"/><Relationship Id="rId5" Type="http://schemas.openxmlformats.org/officeDocument/2006/relationships/image" Target="../media/image73.emf"/><Relationship Id="rId15" Type="http://schemas.openxmlformats.org/officeDocument/2006/relationships/image" Target="../media/image78.emf"/><Relationship Id="rId10" Type="http://schemas.openxmlformats.org/officeDocument/2006/relationships/oleObject" Target="../embeddings/oleObject22.bin"/><Relationship Id="rId4" Type="http://schemas.openxmlformats.org/officeDocument/2006/relationships/oleObject" Target="../embeddings/oleObject19.bin"/><Relationship Id="rId9" Type="http://schemas.openxmlformats.org/officeDocument/2006/relationships/image" Target="../media/image75.emf"/><Relationship Id="rId14" Type="http://schemas.openxmlformats.org/officeDocument/2006/relationships/oleObject" Target="../embeddings/oleObject24.bin"/></Relationships>
</file>

<file path=ppt/slides/_rels/slide107.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oleObject" Target="../embeddings/oleObject26.bin"/><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image" Target="../media/image81.wmf"/><Relationship Id="rId7" Type="http://schemas.openxmlformats.org/officeDocument/2006/relationships/image" Target="../media/image83.emf"/><Relationship Id="rId2" Type="http://schemas.openxmlformats.org/officeDocument/2006/relationships/oleObject" Target="../embeddings/oleObject27.bin"/><Relationship Id="rId1" Type="http://schemas.openxmlformats.org/officeDocument/2006/relationships/slideLayout" Target="../slideLayouts/slideLayout2.xml"/><Relationship Id="rId6" Type="http://schemas.openxmlformats.org/officeDocument/2006/relationships/oleObject" Target="../embeddings/oleObject29.bin"/><Relationship Id="rId5" Type="http://schemas.openxmlformats.org/officeDocument/2006/relationships/image" Target="../media/image82.emf"/><Relationship Id="rId4" Type="http://schemas.openxmlformats.org/officeDocument/2006/relationships/oleObject" Target="../embeddings/oleObject28.bin"/><Relationship Id="rId9" Type="http://schemas.openxmlformats.org/officeDocument/2006/relationships/image" Target="../media/image84.emf"/></Relationships>
</file>

<file path=ppt/slides/_rels/slide112.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oleObject" Target="../embeddings/oleObject31.bin"/><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FAF1B0D-899C-48BD-88CF-206896ACB71C}"/>
              </a:ext>
            </a:extLst>
          </p:cNvPr>
          <p:cNvSpPr/>
          <p:nvPr/>
        </p:nvSpPr>
        <p:spPr>
          <a:xfrm>
            <a:off x="2222372" y="1011841"/>
            <a:ext cx="7747255" cy="4834318"/>
          </a:xfrm>
          <a:prstGeom prst="roundRect">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0" b="1" dirty="0">
                <a:solidFill>
                  <a:schemeClr val="bg1"/>
                </a:solidFill>
              </a:rPr>
              <a:t>WAVES</a:t>
            </a:r>
            <a:endParaRPr lang="en-IN" sz="8000" b="1" dirty="0">
              <a:solidFill>
                <a:schemeClr val="bg1"/>
              </a:solidFill>
            </a:endParaRPr>
          </a:p>
        </p:txBody>
      </p:sp>
    </p:spTree>
    <p:extLst>
      <p:ext uri="{BB962C8B-B14F-4D97-AF65-F5344CB8AC3E}">
        <p14:creationId xmlns:p14="http://schemas.microsoft.com/office/powerpoint/2010/main" val="61855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B8A5D6A-F266-9913-7712-B96798C96D72}"/>
              </a:ext>
            </a:extLst>
          </p:cNvPr>
          <p:cNvSpPr txBox="1"/>
          <p:nvPr/>
        </p:nvSpPr>
        <p:spPr>
          <a:xfrm>
            <a:off x="1000125" y="923025"/>
            <a:ext cx="10191750" cy="5011949"/>
          </a:xfrm>
          <a:prstGeom prst="rect">
            <a:avLst/>
          </a:prstGeom>
          <a:noFill/>
        </p:spPr>
        <p:txBody>
          <a:bodyPr wrap="square">
            <a:spAutoFit/>
          </a:bodyPr>
          <a:lstStyle/>
          <a:p>
            <a:pPr marL="0" marR="0" algn="just">
              <a:lnSpc>
                <a:spcPct val="150000"/>
              </a:lnSpc>
              <a:spcBef>
                <a:spcPts val="0"/>
              </a:spcBef>
              <a:spcAft>
                <a:spcPts val="0"/>
              </a:spcAft>
            </a:pPr>
            <a:r>
              <a:rPr lang="en-US" sz="2400" b="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Introduction</a:t>
            </a:r>
            <a:endParaRPr lang="en-IN" sz="2400" b="1"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this chapter we will see the importance o</a:t>
            </a: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f</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waves in our lite.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We will also study about the different properties of waves, some terms related to waves and also about different types of waves.  We will also learn how waves propagate.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For example: -</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Medium required by the waves to travel from one point to another:*</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a boy holding a thread and one end of thread is tied to the wall.</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When a boy moves the thread, the thread moves in the form of a 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39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additive="base">
                                        <p:cTn id="14"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 calcmode="lin" valueType="num">
                                      <p:cBhvr additive="base">
                                        <p:cTn id="18"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1">
                                            <p:txEl>
                                              <p:pRg st="3" end="3"/>
                                            </p:txEl>
                                          </p:spTgt>
                                        </p:tgtEl>
                                        <p:attrNameLst>
                                          <p:attrName>style.visibility</p:attrName>
                                        </p:attrNameLst>
                                      </p:cBhvr>
                                      <p:to>
                                        <p:strVal val="visible"/>
                                      </p:to>
                                    </p:set>
                                    <p:anim calcmode="lin" valueType="num">
                                      <p:cBhvr additive="base">
                                        <p:cTn id="24"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1">
                                            <p:txEl>
                                              <p:pRg st="4" end="4"/>
                                            </p:txEl>
                                          </p:spTgt>
                                        </p:tgtEl>
                                        <p:attrNameLst>
                                          <p:attrName>style.visibility</p:attrName>
                                        </p:attrNameLst>
                                      </p:cBhvr>
                                      <p:to>
                                        <p:strVal val="visible"/>
                                      </p:to>
                                    </p:set>
                                    <p:anim calcmode="lin" valueType="num">
                                      <p:cBhvr additive="base">
                                        <p:cTn id="30"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1">
                                            <p:txEl>
                                              <p:pRg st="4" end="4"/>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11">
                                            <p:txEl>
                                              <p:pRg st="5" end="5"/>
                                            </p:txEl>
                                          </p:spTgt>
                                        </p:tgtEl>
                                        <p:attrNameLst>
                                          <p:attrName>style.visibility</p:attrName>
                                        </p:attrNameLst>
                                      </p:cBhvr>
                                      <p:to>
                                        <p:strVal val="visible"/>
                                      </p:to>
                                    </p:set>
                                    <p:anim calcmode="lin" valueType="num">
                                      <p:cBhvr additive="base">
                                        <p:cTn id="34"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1">
                                            <p:txEl>
                                              <p:pRg st="5" end="5"/>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1">
                                            <p:txEl>
                                              <p:pRg st="6" end="6"/>
                                            </p:txEl>
                                          </p:spTgt>
                                        </p:tgtEl>
                                        <p:attrNameLst>
                                          <p:attrName>style.visibility</p:attrName>
                                        </p:attrNameLst>
                                      </p:cBhvr>
                                      <p:to>
                                        <p:strVal val="visible"/>
                                      </p:to>
                                    </p:set>
                                    <p:anim calcmode="lin" valueType="num">
                                      <p:cBhvr additive="base">
                                        <p:cTn id="38"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1D6AB8-5795-A074-7BDF-24496D6DCDC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86100" y="684157"/>
            <a:ext cx="5124450" cy="2434114"/>
          </a:xfrm>
          <a:prstGeom prst="rect">
            <a:avLst/>
          </a:prstGeom>
          <a:noFill/>
          <a:ln>
            <a:noFill/>
          </a:ln>
        </p:spPr>
      </p:pic>
      <p:sp>
        <p:nvSpPr>
          <p:cNvPr id="5" name="TextBox 4">
            <a:extLst>
              <a:ext uri="{FF2B5EF4-FFF2-40B4-BE49-F238E27FC236}">
                <a16:creationId xmlns:a16="http://schemas.microsoft.com/office/drawing/2014/main" id="{B6496844-31CC-0228-F90A-3229E605E0A8}"/>
              </a:ext>
            </a:extLst>
          </p:cNvPr>
          <p:cNvSpPr txBox="1"/>
          <p:nvPr/>
        </p:nvSpPr>
        <p:spPr>
          <a:xfrm>
            <a:off x="1336508" y="3232571"/>
            <a:ext cx="9864892" cy="2795958"/>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similarly a boat sailing over the sea, the boat is able to move because of waves.</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ripples formed in a lake when we drop a stone in the lake. They are also waves.</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Earthquakes are caused due to the waves under the surface of the earth.</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133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500"/>
                                        <p:tgtEl>
                                          <p:spTgt spid="5">
                                            <p:txEl>
                                              <p:pRg st="0" end="0"/>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barn(inVertical)">
                                      <p:cBhvr>
                                        <p:cTn id="20"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C643FC6-70AA-D17C-902E-1541040B703F}"/>
              </a:ext>
            </a:extLst>
          </p:cNvPr>
          <p:cNvSpPr txBox="1"/>
          <p:nvPr/>
        </p:nvSpPr>
        <p:spPr>
          <a:xfrm>
            <a:off x="876300" y="261591"/>
            <a:ext cx="10439400" cy="2241960"/>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strings of the guitar when we play them are also waves again.</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Music system which we use to hear songs.  This is due to sound waves.</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when 2 people talk they are able to hear each other because of the sound waves.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the below Picture we can see waves need a medium to propagate.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859E2375-94A9-CCE4-061F-5C94E7769A5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16275" y="2630386"/>
            <a:ext cx="2627425" cy="1934478"/>
          </a:xfrm>
          <a:prstGeom prst="rect">
            <a:avLst/>
          </a:prstGeom>
          <a:noFill/>
          <a:ln>
            <a:noFill/>
          </a:ln>
        </p:spPr>
      </p:pic>
      <p:sp>
        <p:nvSpPr>
          <p:cNvPr id="8" name="TextBox 7">
            <a:extLst>
              <a:ext uri="{FF2B5EF4-FFF2-40B4-BE49-F238E27FC236}">
                <a16:creationId xmlns:a16="http://schemas.microsoft.com/office/drawing/2014/main" id="{CC642C33-436D-CEE5-1F88-598E5DCF52ED}"/>
              </a:ext>
            </a:extLst>
          </p:cNvPr>
          <p:cNvSpPr txBox="1"/>
          <p:nvPr/>
        </p:nvSpPr>
        <p:spPr>
          <a:xfrm>
            <a:off x="876300" y="4354450"/>
            <a:ext cx="10677525" cy="1938992"/>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Medium not required by some type of waves to move from one point to another:-</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TV remote waves play important part.</a:t>
            </a:r>
          </a:p>
          <a:p>
            <a:pPr marL="342900" marR="0" indent="-342900" algn="just">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Satellite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shelpustouse</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TV, mobile phones, music system, the sun. the traffic lights, microwave. x-rays.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11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barn(inVertical)">
                                      <p:cBhvr>
                                        <p:cTn id="14" dur="500"/>
                                        <p:tgtEl>
                                          <p:spTgt spid="4">
                                            <p:txEl>
                                              <p:pRg st="0" end="0"/>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arn(inVertical)">
                                      <p:cBhvr>
                                        <p:cTn id="17" dur="500"/>
                                        <p:tgtEl>
                                          <p:spTgt spid="4">
                                            <p:txEl>
                                              <p:pRg st="1" end="1"/>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barn(inVertical)">
                                      <p:cBhvr>
                                        <p:cTn id="20" dur="500"/>
                                        <p:tgtEl>
                                          <p:spTgt spid="4">
                                            <p:txEl>
                                              <p:pRg st="2" end="2"/>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barn(inVertical)">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Effect transition="in" filter="wipe(down)">
                                      <p:cBhvr>
                                        <p:cTn id="28" dur="500"/>
                                        <p:tgtEl>
                                          <p:spTgt spid="8">
                                            <p:txEl>
                                              <p:pRg st="0" end="0"/>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animEffect transition="in" filter="wipe(down)">
                                      <p:cBhvr>
                                        <p:cTn id="31" dur="500"/>
                                        <p:tgtEl>
                                          <p:spTgt spid="8">
                                            <p:txEl>
                                              <p:pRg st="1" end="1"/>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8">
                                            <p:txEl>
                                              <p:pRg st="2" end="2"/>
                                            </p:txEl>
                                          </p:spTgt>
                                        </p:tgtEl>
                                        <p:attrNameLst>
                                          <p:attrName>style.visibility</p:attrName>
                                        </p:attrNameLst>
                                      </p:cBhvr>
                                      <p:to>
                                        <p:strVal val="visible"/>
                                      </p:to>
                                    </p:set>
                                    <p:animEffect transition="in" filter="wipe(down)">
                                      <p:cBhvr>
                                        <p:cTn id="34"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9C66913-7098-7994-6C68-5C141639FB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4899" y="460374"/>
            <a:ext cx="3407181" cy="2301875"/>
          </a:xfrm>
          <a:prstGeom prst="rect">
            <a:avLst/>
          </a:prstGeom>
          <a:noFill/>
          <a:ln>
            <a:noFill/>
          </a:ln>
        </p:spPr>
      </p:pic>
      <p:sp>
        <p:nvSpPr>
          <p:cNvPr id="5" name="TextBox 4">
            <a:extLst>
              <a:ext uri="{FF2B5EF4-FFF2-40B4-BE49-F238E27FC236}">
                <a16:creationId xmlns:a16="http://schemas.microsoft.com/office/drawing/2014/main" id="{BA0057DC-AD18-0D1E-6DEA-69EC6D087E3C}"/>
              </a:ext>
            </a:extLst>
          </p:cNvPr>
          <p:cNvSpPr txBox="1"/>
          <p:nvPr/>
        </p:nvSpPr>
        <p:spPr>
          <a:xfrm>
            <a:off x="1104899" y="2961787"/>
            <a:ext cx="10553700" cy="1133965"/>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 are some set of waves which are inside the matter,</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For example: - whole of universe.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6DDDB4A5-76C8-0CAF-21FC-B8F174BDE0A1}"/>
              </a:ext>
            </a:extLst>
          </p:cNvPr>
          <p:cNvSpPr txBox="1"/>
          <p:nvPr/>
        </p:nvSpPr>
        <p:spPr>
          <a:xfrm>
            <a:off x="4963911" y="748850"/>
            <a:ext cx="5432021" cy="1289071"/>
          </a:xfrm>
          <a:prstGeom prst="rect">
            <a:avLst/>
          </a:prstGeom>
          <a:noFill/>
        </p:spPr>
        <p:txBody>
          <a:bodyPr wrap="square">
            <a:spAutoFit/>
          </a:bodyPr>
          <a:lstStyle/>
          <a:p>
            <a:pPr marL="0" marR="0" algn="just">
              <a:lnSpc>
                <a:spcPct val="150000"/>
              </a:lnSpc>
              <a:spcBef>
                <a:spcPts val="0"/>
              </a:spcBef>
              <a:spcAft>
                <a:spcPts val="0"/>
              </a:spcAft>
            </a:pP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Some type of waves can propagate from one point to another without any medium.  Waves which are related to matter:-</a:t>
            </a:r>
            <a:endParaRPr lang="en-IN" sz="18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87FB9495-36E6-65C1-A3A4-630D9F06AB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26379" y="4295290"/>
            <a:ext cx="2906673" cy="1920932"/>
          </a:xfrm>
          <a:prstGeom prst="rect">
            <a:avLst/>
          </a:prstGeom>
          <a:noFill/>
          <a:ln>
            <a:noFill/>
          </a:ln>
        </p:spPr>
      </p:pic>
    </p:spTree>
    <p:extLst>
      <p:ext uri="{BB962C8B-B14F-4D97-AF65-F5344CB8AC3E}">
        <p14:creationId xmlns:p14="http://schemas.microsoft.com/office/powerpoint/2010/main" val="163292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additive="base">
                                        <p:cTn id="14"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1000"/>
                                        <p:tgtEl>
                                          <p:spTgt spid="5">
                                            <p:txEl>
                                              <p:pRg st="0" end="0"/>
                                            </p:txEl>
                                          </p:spTgt>
                                        </p:tgtEl>
                                      </p:cBhvr>
                                    </p:animEffect>
                                    <p:anim calcmode="lin" valueType="num">
                                      <p:cBhvr>
                                        <p:cTn id="21"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 calcmode="lin" valueType="num">
                                      <p:cBhvr additive="base">
                                        <p:cTn id="2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14589C-6219-FA83-22C8-4FC4601BB14B}"/>
              </a:ext>
            </a:extLst>
          </p:cNvPr>
          <p:cNvSpPr txBox="1"/>
          <p:nvPr/>
        </p:nvSpPr>
        <p:spPr>
          <a:xfrm>
            <a:off x="992065" y="1190154"/>
            <a:ext cx="10572750" cy="5011949"/>
          </a:xfrm>
          <a:prstGeom prst="rect">
            <a:avLst/>
          </a:prstGeom>
          <a:noFill/>
        </p:spPr>
        <p:txBody>
          <a:bodyPr wrap="square">
            <a:spAutoFit/>
          </a:bodyPr>
          <a:lstStyle/>
          <a:p>
            <a:pPr marL="0" marR="0" algn="just">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wave is s disturbance that propagates through space and time. usually with transference of energy.</a:t>
            </a:r>
          </a:p>
          <a:p>
            <a:pPr marL="0" marR="0">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For example: -</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the sound of the horn: this sound reaches our ear because of sound waves.</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 is transfer of energy from one point lo another with the help of particles in the medium.</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These particles don't move they just move around their mean position, but the energy is getting transferred from one particle to another and it keeps on transferring till it reaches the destination.</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0F348837-A50A-5520-22C8-4F8DCE9247E6}"/>
              </a:ext>
            </a:extLst>
          </p:cNvPr>
          <p:cNvSpPr txBox="1"/>
          <p:nvPr/>
        </p:nvSpPr>
        <p:spPr>
          <a:xfrm>
            <a:off x="1714500" y="353234"/>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What is a wave? </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3213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barn(inVertical)">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Effect transition="in" filter="fade">
                                      <p:cBhvr>
                                        <p:cTn id="40" dur="1000"/>
                                        <p:tgtEl>
                                          <p:spTgt spid="4">
                                            <p:txEl>
                                              <p:pRg st="4" end="4"/>
                                            </p:txEl>
                                          </p:spTgt>
                                        </p:tgtEl>
                                      </p:cBhvr>
                                    </p:animEffect>
                                    <p:anim calcmode="lin" valueType="num">
                                      <p:cBhvr>
                                        <p:cTn id="41"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14589C-6219-FA83-22C8-4FC4601BB14B}"/>
              </a:ext>
            </a:extLst>
          </p:cNvPr>
          <p:cNvSpPr txBox="1"/>
          <p:nvPr/>
        </p:nvSpPr>
        <p:spPr>
          <a:xfrm>
            <a:off x="1009650" y="574693"/>
            <a:ext cx="10572750" cy="2795958"/>
          </a:xfrm>
          <a:prstGeom prst="rect">
            <a:avLst/>
          </a:prstGeom>
          <a:noFill/>
        </p:spPr>
        <p:txBody>
          <a:bodyPr wrap="square">
            <a:spAutoFit/>
          </a:bodyPr>
          <a:lstStyle/>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movement of a particle is initiated by the disturbance. And this disturbance is transferred from one point to another through space and time.</a:t>
            </a:r>
          </a:p>
          <a:p>
            <a:pPr marR="0">
              <a:lnSpc>
                <a:spcPct val="150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Note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Energy and not the matter is transferred from one point to another.</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When a source of energy causes vibration to travel through the medium a 	wave is created.</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2F5BCC5C-9E7D-E347-9EB1-B0791EF2B8DE}"/>
              </a:ext>
            </a:extLst>
          </p:cNvPr>
          <p:cNvPicPr>
            <a:picLocks noChangeAspect="1"/>
          </p:cNvPicPr>
          <p:nvPr/>
        </p:nvPicPr>
        <p:blipFill>
          <a:blip r:embed="rId2"/>
          <a:stretch>
            <a:fillRect/>
          </a:stretch>
        </p:blipFill>
        <p:spPr>
          <a:xfrm>
            <a:off x="3809681" y="3771793"/>
            <a:ext cx="4572638" cy="1524213"/>
          </a:xfrm>
          <a:prstGeom prst="rect">
            <a:avLst/>
          </a:prstGeom>
        </p:spPr>
      </p:pic>
    </p:spTree>
    <p:extLst>
      <p:ext uri="{BB962C8B-B14F-4D97-AF65-F5344CB8AC3E}">
        <p14:creationId xmlns:p14="http://schemas.microsoft.com/office/powerpoint/2010/main" val="1271720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E29F5A6-4F16-87B7-3B40-65AA4A1D4980}"/>
              </a:ext>
            </a:extLst>
          </p:cNvPr>
          <p:cNvSpPr txBox="1"/>
          <p:nvPr/>
        </p:nvSpPr>
        <p:spPr>
          <a:xfrm>
            <a:off x="931985" y="1168960"/>
            <a:ext cx="10533184" cy="5011949"/>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Mechanical waves</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Electromagnetic waves</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Matter waves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Mechanical waves: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 mechanical waves are governed by all the Newton's laws of motion. Medium is needed for propagation of the 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For Example :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Water Waves. Sound Waves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Water waves :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They are mechanical waves for which a medium is required to 		 	propagate.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A8BB8B35-998C-7E0F-F1CF-918192A0CAD4}"/>
              </a:ext>
            </a:extLst>
          </p:cNvPr>
          <p:cNvSpPr txBox="1"/>
          <p:nvPr/>
        </p:nvSpPr>
        <p:spPr>
          <a:xfrm>
            <a:off x="1714500" y="353234"/>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Types of Waves</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154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E222D5-BC7C-7E1B-2FF4-A9B42DC871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33471" y="790086"/>
            <a:ext cx="5325058" cy="3008191"/>
          </a:xfrm>
          <a:prstGeom prst="rect">
            <a:avLst/>
          </a:prstGeom>
          <a:noFill/>
          <a:ln>
            <a:noFill/>
          </a:ln>
        </p:spPr>
      </p:pic>
      <p:sp>
        <p:nvSpPr>
          <p:cNvPr id="5" name="TextBox 4">
            <a:extLst>
              <a:ext uri="{FF2B5EF4-FFF2-40B4-BE49-F238E27FC236}">
                <a16:creationId xmlns:a16="http://schemas.microsoft.com/office/drawing/2014/main" id="{9E278757-B91E-D799-7F09-7646E8221650}"/>
              </a:ext>
            </a:extLst>
          </p:cNvPr>
          <p:cNvSpPr txBox="1"/>
          <p:nvPr/>
        </p:nvSpPr>
        <p:spPr>
          <a:xfrm>
            <a:off x="875567" y="4376968"/>
            <a:ext cx="10440866" cy="1141146"/>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Sound waves: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guitar or music system. Sound waves need a medium to propagate. They cannot travel in vacuum.</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4537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66565CC-14B7-C2C6-A25D-B123A9F9B6BD}"/>
              </a:ext>
            </a:extLst>
          </p:cNvPr>
          <p:cNvSpPr txBox="1"/>
          <p:nvPr/>
        </p:nvSpPr>
        <p:spPr>
          <a:xfrm>
            <a:off x="1059473" y="1323282"/>
            <a:ext cx="10563958" cy="2795958"/>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Electromagnetic waves are related to electric and magnetic fields.</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An electromagnetic wave, does not need a medium to propagate, it carries no mass, does carry energy. </a:t>
            </a:r>
          </a:p>
          <a:p>
            <a:pPr marL="36195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Examples: • Satellite system, mobile phones radio, music player, x-rays and microwave.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6FC21FEE-CFCA-FA17-27D3-E015E3338A2A}"/>
              </a:ext>
            </a:extLst>
          </p:cNvPr>
          <p:cNvSpPr txBox="1"/>
          <p:nvPr/>
        </p:nvSpPr>
        <p:spPr>
          <a:xfrm>
            <a:off x="1872764" y="441158"/>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Electromagnetic Waves</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pic>
        <p:nvPicPr>
          <p:cNvPr id="9" name="Picture 8">
            <a:extLst>
              <a:ext uri="{FF2B5EF4-FFF2-40B4-BE49-F238E27FC236}">
                <a16:creationId xmlns:a16="http://schemas.microsoft.com/office/drawing/2014/main" id="{A3641537-0E3A-9363-98D7-AD2C5E1CB34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63228" y="3801035"/>
            <a:ext cx="3865544" cy="2549903"/>
          </a:xfrm>
          <a:prstGeom prst="rect">
            <a:avLst/>
          </a:prstGeom>
          <a:noFill/>
          <a:ln>
            <a:noFill/>
          </a:ln>
        </p:spPr>
      </p:pic>
    </p:spTree>
    <p:extLst>
      <p:ext uri="{BB962C8B-B14F-4D97-AF65-F5344CB8AC3E}">
        <p14:creationId xmlns:p14="http://schemas.microsoft.com/office/powerpoint/2010/main" val="4149773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027604-6BDD-DDA6-C07F-A8EA23A29D70}"/>
              </a:ext>
            </a:extLst>
          </p:cNvPr>
          <p:cNvSpPr txBox="1"/>
          <p:nvPr/>
        </p:nvSpPr>
        <p:spPr>
          <a:xfrm>
            <a:off x="910736" y="1287716"/>
            <a:ext cx="10370527" cy="3349956"/>
          </a:xfrm>
          <a:prstGeom prst="rect">
            <a:avLst/>
          </a:prstGeom>
          <a:noFill/>
        </p:spPr>
        <p:txBody>
          <a:bodyPr wrap="square">
            <a:spAutoFit/>
          </a:bodyPr>
          <a:lstStyle/>
          <a:p>
            <a:pPr marL="0" marR="0" algn="just">
              <a:lnSpc>
                <a:spcPct val="150000"/>
              </a:lnSpc>
              <a:spcBef>
                <a:spcPts val="0"/>
              </a:spcBef>
              <a:spcAft>
                <a:spcPts val="0"/>
              </a:spcAft>
            </a:pPr>
            <a:r>
              <a:rPr lang="en-US" sz="2400" b="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Matter waves:</a:t>
            </a:r>
            <a:endParaRPr lang="en-IN" sz="2400" b="1"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Waves related to matter. Matter consists of small particles.</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Matter waves are associated with moving electrons, protons, neutrons &amp; other fundamental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particlesete</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It is an abstract concept.</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Examples: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pencil, sun, moon, earth, ball, atoms.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244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5C6AA8-3284-F3E8-0A52-3A3297B3F710}"/>
              </a:ext>
            </a:extLst>
          </p:cNvPr>
          <p:cNvSpPr txBox="1"/>
          <p:nvPr/>
        </p:nvSpPr>
        <p:spPr>
          <a:xfrm>
            <a:off x="778852" y="1125408"/>
            <a:ext cx="10260623" cy="2241960"/>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transverse waves are those in which direction of disturbance or displacement in the medium is perpendicular to that of the propagation of wave</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direction in which a wave propagates is perpendicular to the direction of disturbance.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5E53E15-7032-48EE-768B-2F709B00A620}"/>
              </a:ext>
            </a:extLst>
          </p:cNvPr>
          <p:cNvSpPr txBox="1"/>
          <p:nvPr/>
        </p:nvSpPr>
        <p:spPr>
          <a:xfrm>
            <a:off x="1872764" y="441158"/>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Transverse Waves</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a:extLst>
              <a:ext uri="{FF2B5EF4-FFF2-40B4-BE49-F238E27FC236}">
                <a16:creationId xmlns:a16="http://schemas.microsoft.com/office/drawing/2014/main" id="{B9DA56DC-6F37-0E21-B12F-4942A1FE93D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19811" y="3788752"/>
            <a:ext cx="5829142" cy="1539386"/>
          </a:xfrm>
          <a:prstGeom prst="rect">
            <a:avLst/>
          </a:prstGeom>
          <a:noFill/>
          <a:ln>
            <a:noFill/>
          </a:ln>
        </p:spPr>
      </p:pic>
    </p:spTree>
    <p:extLst>
      <p:ext uri="{BB962C8B-B14F-4D97-AF65-F5344CB8AC3E}">
        <p14:creationId xmlns:p14="http://schemas.microsoft.com/office/powerpoint/2010/main" val="246000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5C6AA8-3284-F3E8-0A52-3A3297B3F710}"/>
              </a:ext>
            </a:extLst>
          </p:cNvPr>
          <p:cNvSpPr txBox="1"/>
          <p:nvPr/>
        </p:nvSpPr>
        <p:spPr>
          <a:xfrm>
            <a:off x="778852" y="633106"/>
            <a:ext cx="10203473" cy="5591787"/>
          </a:xfrm>
          <a:prstGeom prst="rect">
            <a:avLst/>
          </a:prstGeom>
          <a:noFill/>
        </p:spPr>
        <p:txBody>
          <a:bodyPr wrap="square">
            <a:spAutoFit/>
          </a:bodyPr>
          <a:lstStyle/>
          <a:p>
            <a:pPr marL="0" marR="0">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For example:-</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a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manholding</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one end of a thread and other end of the thread is fixed to wall.</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When a little jerk is given to the thread in the upward direction.  The entire thread moves in a wavy manner.</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jerk propagated along the entire length of the thread.</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small disturbance which came from the source at one end. that disturbance getting propagated and that is known as direction of propagation,</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Disturbance is vertically upward and wave is horizontal.  They are perpendicular to each other.</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This type of wave is known as transverse 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8421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5C6AA8-3284-F3E8-0A52-3A3297B3F710}"/>
              </a:ext>
            </a:extLst>
          </p:cNvPr>
          <p:cNvSpPr txBox="1"/>
          <p:nvPr/>
        </p:nvSpPr>
        <p:spPr>
          <a:xfrm>
            <a:off x="778852" y="876475"/>
            <a:ext cx="10634296" cy="579967"/>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rPr>
              <a:t>This type of wave is known as transverse 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5E53E15-7032-48EE-768B-2F709B00A620}"/>
              </a:ext>
            </a:extLst>
          </p:cNvPr>
          <p:cNvSpPr txBox="1"/>
          <p:nvPr/>
        </p:nvSpPr>
        <p:spPr>
          <a:xfrm>
            <a:off x="1932214" y="230144"/>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Transverse Waves</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21F60D09-CBC8-A813-8328-2AD73578148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14285" y="1612368"/>
            <a:ext cx="3898279" cy="2459429"/>
          </a:xfrm>
          <a:prstGeom prst="rect">
            <a:avLst/>
          </a:prstGeom>
          <a:noFill/>
          <a:ln>
            <a:noFill/>
          </a:ln>
        </p:spPr>
      </p:pic>
      <p:sp>
        <p:nvSpPr>
          <p:cNvPr id="9" name="TextBox 8">
            <a:extLst>
              <a:ext uri="{FF2B5EF4-FFF2-40B4-BE49-F238E27FC236}">
                <a16:creationId xmlns:a16="http://schemas.microsoft.com/office/drawing/2014/main" id="{B3E2065E-0F29-6DE5-C0DE-913E5A37DE7B}"/>
              </a:ext>
            </a:extLst>
          </p:cNvPr>
          <p:cNvSpPr txBox="1"/>
          <p:nvPr/>
        </p:nvSpPr>
        <p:spPr>
          <a:xfrm>
            <a:off x="933240" y="4227724"/>
            <a:ext cx="10058610" cy="2041585"/>
          </a:xfrm>
          <a:prstGeom prst="rect">
            <a:avLst/>
          </a:prstGeom>
          <a:noFill/>
        </p:spPr>
        <p:txBody>
          <a:bodyPr wrap="square">
            <a:spAutoFit/>
          </a:bodyPr>
          <a:lstStyle/>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single pulse is sent along a stretched string.  A typical element of the string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suchas</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that marked with a dot) moves up and then down as the pulse passes through.</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element's motion is perpendicular to the direction in which the wave travels.</a:t>
            </a:r>
            <a:endParaRPr lang="en-IN"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598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96C2478-0CC3-E0F5-315E-33591DDD49A4}"/>
              </a:ext>
            </a:extLst>
          </p:cNvPr>
          <p:cNvSpPr txBox="1"/>
          <p:nvPr/>
        </p:nvSpPr>
        <p:spPr>
          <a:xfrm>
            <a:off x="1059474" y="581977"/>
            <a:ext cx="9980002" cy="5104282"/>
          </a:xfrm>
          <a:prstGeom prst="rect">
            <a:avLst/>
          </a:prstGeom>
          <a:noFill/>
        </p:spPr>
        <p:txBody>
          <a:bodyPr wrap="square">
            <a:spAutoFit/>
          </a:bodyPr>
          <a:lstStyle/>
          <a:p>
            <a:pPr marL="0" marR="0" algn="just">
              <a:lnSpc>
                <a:spcPct val="150000"/>
              </a:lnSpc>
              <a:spcBef>
                <a:spcPts val="0"/>
              </a:spcBef>
              <a:spcAft>
                <a:spcPts val="0"/>
              </a:spcAft>
            </a:pPr>
            <a:r>
              <a:rPr lang="en-US" sz="26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How are transverse waves caused?</a:t>
            </a:r>
            <a:endParaRPr lang="en-IN" sz="26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When we pull a thread in upward direction the formation and propagation of the waves are possible because entire thread is under tension.</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This tension is the small disturbance which is given at one end and it gets transferred to its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neighbouring</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molecules,</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This will keep on continuing.so this small pulse will get propagated along the length of the thread.</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movement of the particles is perpendicular to the propagation of the wave and the wave will propagate horizontally.</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96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fade">
                                      <p:cBhvr>
                                        <p:cTn id="26" dur="1000"/>
                                        <p:tgtEl>
                                          <p:spTgt spid="4">
                                            <p:txEl>
                                              <p:pRg st="3" end="3"/>
                                            </p:txEl>
                                          </p:spTgt>
                                        </p:tgtEl>
                                      </p:cBhvr>
                                    </p:animEffect>
                                    <p:anim calcmode="lin" valueType="num">
                                      <p:cBhvr>
                                        <p:cTn id="27"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anim calcmode="lin" valueType="num">
                                      <p:cBhvr>
                                        <p:cTn id="3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E53E15-7032-48EE-768B-2F709B00A620}"/>
              </a:ext>
            </a:extLst>
          </p:cNvPr>
          <p:cNvSpPr txBox="1"/>
          <p:nvPr/>
        </p:nvSpPr>
        <p:spPr>
          <a:xfrm>
            <a:off x="1932214" y="230144"/>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Transverse Waves</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B3E2065E-0F29-6DE5-C0DE-913E5A37DE7B}"/>
              </a:ext>
            </a:extLst>
          </p:cNvPr>
          <p:cNvSpPr txBox="1"/>
          <p:nvPr/>
        </p:nvSpPr>
        <p:spPr>
          <a:xfrm>
            <a:off x="4432580" y="1152897"/>
            <a:ext cx="6435446" cy="2241960"/>
          </a:xfrm>
          <a:prstGeom prst="rect">
            <a:avLst/>
          </a:prstGeom>
          <a:noFill/>
        </p:spPr>
        <p:txBody>
          <a:bodyPr wrap="square">
            <a:spAutoFit/>
          </a:bodyPr>
          <a:lstStyle/>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It is a transverse wave.</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sinusoidal wave is sent along the string. A typical element of the string moves up and down continuously as the wave  passes.</a:t>
            </a:r>
            <a:endParaRPr lang="en-IN" sz="2400" dirty="0">
              <a:solidFill>
                <a:schemeClr val="bg1"/>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7E28F27B-EA8E-73C8-52A0-A12420D961D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1886" y="1158432"/>
            <a:ext cx="3401331" cy="2371570"/>
          </a:xfrm>
          <a:prstGeom prst="rect">
            <a:avLst/>
          </a:prstGeom>
          <a:noFill/>
          <a:ln>
            <a:noFill/>
          </a:ln>
        </p:spPr>
      </p:pic>
      <p:pic>
        <p:nvPicPr>
          <p:cNvPr id="7" name="Picture 6">
            <a:extLst>
              <a:ext uri="{FF2B5EF4-FFF2-40B4-BE49-F238E27FC236}">
                <a16:creationId xmlns:a16="http://schemas.microsoft.com/office/drawing/2014/main" id="{A040DD2D-C424-F2EB-E0D4-A6EE8CD60A8B}"/>
              </a:ext>
            </a:extLst>
          </p:cNvPr>
          <p:cNvPicPr>
            <a:picLocks noChangeAspect="1"/>
          </p:cNvPicPr>
          <p:nvPr/>
        </p:nvPicPr>
        <p:blipFill>
          <a:blip r:embed="rId3"/>
          <a:stretch>
            <a:fillRect/>
          </a:stretch>
        </p:blipFill>
        <p:spPr>
          <a:xfrm>
            <a:off x="4822967" y="3671279"/>
            <a:ext cx="4726557" cy="2822402"/>
          </a:xfrm>
          <a:prstGeom prst="rect">
            <a:avLst/>
          </a:prstGeom>
        </p:spPr>
      </p:pic>
    </p:spTree>
    <p:extLst>
      <p:ext uri="{BB962C8B-B14F-4D97-AF65-F5344CB8AC3E}">
        <p14:creationId xmlns:p14="http://schemas.microsoft.com/office/powerpoint/2010/main" val="40950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E53E15-7032-48EE-768B-2F709B00A620}"/>
              </a:ext>
            </a:extLst>
          </p:cNvPr>
          <p:cNvSpPr txBox="1"/>
          <p:nvPr/>
        </p:nvSpPr>
        <p:spPr>
          <a:xfrm>
            <a:off x="1912326" y="298430"/>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Transverse Waves</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B3E2065E-0F29-6DE5-C0DE-913E5A37DE7B}"/>
              </a:ext>
            </a:extLst>
          </p:cNvPr>
          <p:cNvSpPr txBox="1"/>
          <p:nvPr/>
        </p:nvSpPr>
        <p:spPr>
          <a:xfrm>
            <a:off x="845316" y="645818"/>
            <a:ext cx="9936984" cy="2611292"/>
          </a:xfrm>
          <a:prstGeom prst="rect">
            <a:avLst/>
          </a:prstGeom>
          <a:noFill/>
        </p:spPr>
        <p:txBody>
          <a:bodyPr wrap="square">
            <a:spAutoFit/>
          </a:bodyPr>
          <a:lstStyle/>
          <a:p>
            <a:pPr marL="0" marR="0">
              <a:lnSpc>
                <a:spcPct val="150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Conclusion :</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Transverse waves are those waves which propagates perpendicular to the direction of the disturbance. </a:t>
            </a:r>
          </a:p>
          <a:p>
            <a:pPr marL="342900" marR="0" indent="-342900" algn="just">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Direction of disturbance is the direction of motion of particles of the medium.</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Transverse Wave</a:t>
            </a:r>
            <a:endParaRPr lang="en-IN" sz="2400" dirty="0">
              <a:solidFill>
                <a:schemeClr val="bg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FBF8FDF7-D411-9CBD-A0CA-4B2815F6C9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18919" y="3175686"/>
            <a:ext cx="4814091" cy="2795957"/>
          </a:xfrm>
          <a:prstGeom prst="rect">
            <a:avLst/>
          </a:prstGeom>
          <a:noFill/>
          <a:ln>
            <a:noFill/>
          </a:ln>
        </p:spPr>
      </p:pic>
      <p:sp>
        <p:nvSpPr>
          <p:cNvPr id="10" name="TextBox 9">
            <a:extLst>
              <a:ext uri="{FF2B5EF4-FFF2-40B4-BE49-F238E27FC236}">
                <a16:creationId xmlns:a16="http://schemas.microsoft.com/office/drawing/2014/main" id="{5C102D76-1F44-F5A3-5523-1D78BEA7B2DE}"/>
              </a:ext>
            </a:extLst>
          </p:cNvPr>
          <p:cNvSpPr txBox="1"/>
          <p:nvPr/>
        </p:nvSpPr>
        <p:spPr>
          <a:xfrm>
            <a:off x="1235319" y="5890218"/>
            <a:ext cx="8295542" cy="468077"/>
          </a:xfrm>
          <a:prstGeom prst="rect">
            <a:avLst/>
          </a:prstGeom>
          <a:noFill/>
        </p:spPr>
        <p:txBody>
          <a:bodyPr wrap="square">
            <a:spAutoFit/>
          </a:bodyPr>
          <a:lstStyle/>
          <a:p>
            <a:pPr marL="0"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Particles are moving up and down around their mean position.</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922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1000"/>
                                        <p:tgtEl>
                                          <p:spTgt spid="9">
                                            <p:txEl>
                                              <p:pRg st="0" end="0"/>
                                            </p:txEl>
                                          </p:spTgt>
                                        </p:tgtEl>
                                      </p:cBhvr>
                                    </p:animEffect>
                                    <p:anim calcmode="lin" valueType="num">
                                      <p:cBhvr>
                                        <p:cTn id="1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 calcmode="lin" valueType="num">
                                      <p:cBhvr additive="base">
                                        <p:cTn id="21"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 calcmode="lin" valueType="num">
                                      <p:cBhvr additive="base">
                                        <p:cTn id="25"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xEl>
                                              <p:pRg st="3" end="3"/>
                                            </p:txEl>
                                          </p:spTgt>
                                        </p:tgtEl>
                                        <p:attrNameLst>
                                          <p:attrName>style.visibility</p:attrName>
                                        </p:attrNameLst>
                                      </p:cBhvr>
                                      <p:to>
                                        <p:strVal val="visible"/>
                                      </p:to>
                                    </p:set>
                                    <p:anim calcmode="lin" valueType="num">
                                      <p:cBhvr additive="base">
                                        <p:cTn id="31"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0">
                                            <p:txEl>
                                              <p:pRg st="0" end="0"/>
                                            </p:txEl>
                                          </p:spTgt>
                                        </p:tgtEl>
                                        <p:attrNameLst>
                                          <p:attrName>style.visibility</p:attrName>
                                        </p:attrNameLst>
                                      </p:cBhvr>
                                      <p:to>
                                        <p:strVal val="visible"/>
                                      </p:to>
                                    </p:set>
                                    <p:anim calcmode="lin" valueType="num">
                                      <p:cBhvr additive="base">
                                        <p:cTn id="44"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E53E15-7032-48EE-768B-2F709B00A620}"/>
              </a:ext>
            </a:extLst>
          </p:cNvPr>
          <p:cNvSpPr txBox="1"/>
          <p:nvPr/>
        </p:nvSpPr>
        <p:spPr>
          <a:xfrm>
            <a:off x="1912326" y="298430"/>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Longitudinal Waves</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B3E2065E-0F29-6DE5-C0DE-913E5A37DE7B}"/>
              </a:ext>
            </a:extLst>
          </p:cNvPr>
          <p:cNvSpPr txBox="1"/>
          <p:nvPr/>
        </p:nvSpPr>
        <p:spPr>
          <a:xfrm>
            <a:off x="1026431" y="851748"/>
            <a:ext cx="10461590" cy="975139"/>
          </a:xfrm>
          <a:prstGeom prst="rect">
            <a:avLst/>
          </a:prstGeom>
          <a:noFill/>
        </p:spPr>
        <p:txBody>
          <a:bodyPr wrap="square">
            <a:spAutoFit/>
          </a:bodyPr>
          <a:lstStyle/>
          <a:p>
            <a:pPr marL="0"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Longitudinal 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endParaRPr lang="en-IN" sz="2400" dirty="0">
              <a:solidFill>
                <a:schemeClr val="bg1"/>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70143F90-080B-482C-9767-747EE460F57D}"/>
              </a:ext>
            </a:extLst>
          </p:cNvPr>
          <p:cNvPicPr>
            <a:picLocks noChangeAspect="1"/>
          </p:cNvPicPr>
          <p:nvPr/>
        </p:nvPicPr>
        <p:blipFill>
          <a:blip r:embed="rId2"/>
          <a:stretch>
            <a:fillRect/>
          </a:stretch>
        </p:blipFill>
        <p:spPr>
          <a:xfrm>
            <a:off x="1116660" y="1416437"/>
            <a:ext cx="5049680" cy="1892366"/>
          </a:xfrm>
          <a:prstGeom prst="rect">
            <a:avLst/>
          </a:prstGeom>
        </p:spPr>
      </p:pic>
      <p:sp>
        <p:nvSpPr>
          <p:cNvPr id="11" name="TextBox 10">
            <a:extLst>
              <a:ext uri="{FF2B5EF4-FFF2-40B4-BE49-F238E27FC236}">
                <a16:creationId xmlns:a16="http://schemas.microsoft.com/office/drawing/2014/main" id="{1F0F1F4B-9297-FD48-4CCA-97D32BE4AE29}"/>
              </a:ext>
            </a:extLst>
          </p:cNvPr>
          <p:cNvSpPr txBox="1"/>
          <p:nvPr/>
        </p:nvSpPr>
        <p:spPr>
          <a:xfrm>
            <a:off x="1044016" y="3429000"/>
            <a:ext cx="10103882" cy="1251240"/>
          </a:xfrm>
          <a:prstGeom prst="rect">
            <a:avLst/>
          </a:prstGeom>
          <a:noFill/>
        </p:spPr>
        <p:txBody>
          <a:bodyPr wrap="square">
            <a:spAutoFit/>
          </a:bodyPr>
          <a:lstStyle/>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Longitudinal means something related to length.</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longitudinal waves direction of disturbance or displacement in the medium is along the propagation of the 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7505CEE1-BDE1-C971-EC92-F36435099A9D}"/>
              </a:ext>
            </a:extLst>
          </p:cNvPr>
          <p:cNvPicPr>
            <a:picLocks noChangeAspect="1"/>
          </p:cNvPicPr>
          <p:nvPr/>
        </p:nvPicPr>
        <p:blipFill>
          <a:blip r:embed="rId3"/>
          <a:stretch>
            <a:fillRect/>
          </a:stretch>
        </p:blipFill>
        <p:spPr>
          <a:xfrm>
            <a:off x="3946976" y="4680240"/>
            <a:ext cx="4258269" cy="2095792"/>
          </a:xfrm>
          <a:prstGeom prst="rect">
            <a:avLst/>
          </a:prstGeom>
        </p:spPr>
      </p:pic>
    </p:spTree>
    <p:extLst>
      <p:ext uri="{BB962C8B-B14F-4D97-AF65-F5344CB8AC3E}">
        <p14:creationId xmlns:p14="http://schemas.microsoft.com/office/powerpoint/2010/main" val="332028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barn(inVertical)">
                                      <p:cBhvr>
                                        <p:cTn id="14" dur="500"/>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 calcmode="lin" valueType="num">
                                      <p:cBhvr additive="base">
                                        <p:cTn id="26"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1">
                                            <p:txEl>
                                              <p:pRg st="1" end="1"/>
                                            </p:txEl>
                                          </p:spTgt>
                                        </p:tgtEl>
                                        <p:attrNameLst>
                                          <p:attrName>style.visibility</p:attrName>
                                        </p:attrNameLst>
                                      </p:cBhvr>
                                      <p:to>
                                        <p:strVal val="visible"/>
                                      </p:to>
                                    </p:set>
                                    <p:anim calcmode="lin" valueType="num">
                                      <p:cBhvr additive="base">
                                        <p:cTn id="32"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699EA72-FEFF-F417-7FEA-C887B38CADF0}"/>
              </a:ext>
            </a:extLst>
          </p:cNvPr>
          <p:cNvSpPr txBox="1"/>
          <p:nvPr/>
        </p:nvSpPr>
        <p:spPr>
          <a:xfrm>
            <a:off x="1025035" y="927177"/>
            <a:ext cx="9823940" cy="2831929"/>
          </a:xfrm>
          <a:prstGeom prst="rect">
            <a:avLst/>
          </a:prstGeom>
          <a:noFill/>
        </p:spPr>
        <p:txBody>
          <a:bodyPr wrap="square">
            <a:spAutoFit/>
          </a:bodyPr>
          <a:lstStyle/>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For example: - Sound waves. Particles and wave moving along the horizontal direction. So both are in the same direction.</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a Longitudinal wave there are regions where particles are very close to each other.  These regions are known as compressions.</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 some regions the particles are far apart. Those regions are known as are factions.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Differentiate between transverse and longitudinal waves</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DE629BCC-235F-A2E1-B489-FB6F2E484CA6}"/>
              </a:ext>
            </a:extLst>
          </p:cNvPr>
          <p:cNvSpPr txBox="1"/>
          <p:nvPr/>
        </p:nvSpPr>
        <p:spPr>
          <a:xfrm>
            <a:off x="1932214" y="280846"/>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Longitudinal Waves</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 name="Table 6">
            <a:extLst>
              <a:ext uri="{FF2B5EF4-FFF2-40B4-BE49-F238E27FC236}">
                <a16:creationId xmlns:a16="http://schemas.microsoft.com/office/drawing/2014/main" id="{AC88D194-D375-F02D-9A72-BC2F2AD0543B}"/>
              </a:ext>
            </a:extLst>
          </p:cNvPr>
          <p:cNvGraphicFramePr>
            <a:graphicFrameLocks noGrp="1"/>
          </p:cNvGraphicFramePr>
          <p:nvPr>
            <p:extLst>
              <p:ext uri="{D42A27DB-BD31-4B8C-83A1-F6EECF244321}">
                <p14:modId xmlns:p14="http://schemas.microsoft.com/office/powerpoint/2010/main" val="755184425"/>
              </p:ext>
            </p:extLst>
          </p:nvPr>
        </p:nvGraphicFramePr>
        <p:xfrm>
          <a:off x="1204277" y="3921683"/>
          <a:ext cx="9644698" cy="2517217"/>
        </p:xfrm>
        <a:graphic>
          <a:graphicData uri="http://schemas.openxmlformats.org/drawingml/2006/table">
            <a:tbl>
              <a:tblPr>
                <a:tableStyleId>{5C22544A-7EE6-4342-B048-85BDC9FD1C3A}</a:tableStyleId>
              </a:tblPr>
              <a:tblGrid>
                <a:gridCol w="4398271">
                  <a:extLst>
                    <a:ext uri="{9D8B030D-6E8A-4147-A177-3AD203B41FA5}">
                      <a16:colId xmlns:a16="http://schemas.microsoft.com/office/drawing/2014/main" val="377674105"/>
                    </a:ext>
                  </a:extLst>
                </a:gridCol>
                <a:gridCol w="5246427">
                  <a:extLst>
                    <a:ext uri="{9D8B030D-6E8A-4147-A177-3AD203B41FA5}">
                      <a16:colId xmlns:a16="http://schemas.microsoft.com/office/drawing/2014/main" val="1638577101"/>
                    </a:ext>
                  </a:extLst>
                </a:gridCol>
              </a:tblGrid>
              <a:tr h="375589">
                <a:tc>
                  <a:txBody>
                    <a:bodyPr/>
                    <a:lstStyle/>
                    <a:p>
                      <a:pPr marL="0" marR="0" algn="ctr">
                        <a:lnSpc>
                          <a:spcPct val="107000"/>
                        </a:lnSpc>
                        <a:spcBef>
                          <a:spcPts val="0"/>
                        </a:spcBef>
                        <a:spcAft>
                          <a:spcPts val="0"/>
                        </a:spcAft>
                      </a:pPr>
                      <a:r>
                        <a:rPr lang="en-US" sz="2200" b="1" kern="0" dirty="0">
                          <a:solidFill>
                            <a:schemeClr val="bg1"/>
                          </a:solidFill>
                          <a:effectLst/>
                          <a:latin typeface="Times New Roman" panose="02020603050405020304" pitchFamily="18" charset="0"/>
                          <a:cs typeface="Times New Roman" panose="02020603050405020304" pitchFamily="18" charset="0"/>
                        </a:rPr>
                        <a:t>Transverse</a:t>
                      </a:r>
                      <a:endParaRPr lang="en-IN" sz="22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noFill/>
                  </a:tcPr>
                </a:tc>
                <a:tc>
                  <a:txBody>
                    <a:bodyPr/>
                    <a:lstStyle/>
                    <a:p>
                      <a:pPr marL="0" marR="0" algn="ctr">
                        <a:lnSpc>
                          <a:spcPct val="107000"/>
                        </a:lnSpc>
                        <a:spcBef>
                          <a:spcPts val="0"/>
                        </a:spcBef>
                        <a:spcAft>
                          <a:spcPts val="0"/>
                        </a:spcAft>
                      </a:pPr>
                      <a:r>
                        <a:rPr lang="en-US" sz="2200" b="1" kern="0" dirty="0">
                          <a:solidFill>
                            <a:schemeClr val="bg1"/>
                          </a:solidFill>
                          <a:effectLst/>
                          <a:latin typeface="Times New Roman" panose="02020603050405020304" pitchFamily="18" charset="0"/>
                          <a:cs typeface="Times New Roman" panose="02020603050405020304" pitchFamily="18" charset="0"/>
                        </a:rPr>
                        <a:t>Longitudinal</a:t>
                      </a:r>
                      <a:endParaRPr lang="en-IN" sz="22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noFill/>
                  </a:tcPr>
                </a:tc>
                <a:extLst>
                  <a:ext uri="{0D108BD9-81ED-4DB2-BD59-A6C34878D82A}">
                    <a16:rowId xmlns:a16="http://schemas.microsoft.com/office/drawing/2014/main" val="4258779879"/>
                  </a:ext>
                </a:extLst>
              </a:tr>
              <a:tr h="535076">
                <a:tc>
                  <a:txBody>
                    <a:bodyPr/>
                    <a:lstStyle/>
                    <a:p>
                      <a:pPr marL="0" marR="0" algn="just" defTabSz="879475">
                        <a:lnSpc>
                          <a:spcPct val="107000"/>
                        </a:lnSpc>
                        <a:spcBef>
                          <a:spcPts val="0"/>
                        </a:spcBef>
                        <a:spcAft>
                          <a:spcPts val="0"/>
                        </a:spcAft>
                      </a:pPr>
                      <a:r>
                        <a:rPr lang="en-US" sz="2200" kern="0" dirty="0">
                          <a:solidFill>
                            <a:schemeClr val="bg1"/>
                          </a:solidFill>
                          <a:effectLst/>
                          <a:latin typeface="Times New Roman" panose="02020603050405020304" pitchFamily="18" charset="0"/>
                          <a:cs typeface="Times New Roman" panose="02020603050405020304" pitchFamily="18" charset="0"/>
                        </a:rPr>
                        <a:t>Constituents of the medium oscillate perpendicular to the direction of the wave propagation.</a:t>
                      </a:r>
                      <a:endParaRPr lang="en-IN" sz="22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noFill/>
                  </a:tcPr>
                </a:tc>
                <a:tc>
                  <a:txBody>
                    <a:bodyPr/>
                    <a:lstStyle/>
                    <a:p>
                      <a:pPr marL="0" marR="0" algn="just">
                        <a:lnSpc>
                          <a:spcPct val="107000"/>
                        </a:lnSpc>
                        <a:spcBef>
                          <a:spcPts val="0"/>
                        </a:spcBef>
                        <a:spcAft>
                          <a:spcPts val="0"/>
                        </a:spcAft>
                      </a:pPr>
                      <a:r>
                        <a:rPr lang="en-US" sz="2200" kern="0" dirty="0">
                          <a:solidFill>
                            <a:schemeClr val="bg1"/>
                          </a:solidFill>
                          <a:effectLst/>
                          <a:latin typeface="Times New Roman" panose="02020603050405020304" pitchFamily="18" charset="0"/>
                          <a:cs typeface="Times New Roman" panose="02020603050405020304" pitchFamily="18" charset="0"/>
                        </a:rPr>
                        <a:t>Constituents of the medium oscillate parallel</a:t>
                      </a:r>
                      <a:br>
                        <a:rPr lang="en-US" sz="2200" kern="0" dirty="0">
                          <a:solidFill>
                            <a:schemeClr val="bg1"/>
                          </a:solidFill>
                          <a:effectLst/>
                          <a:latin typeface="Times New Roman" panose="02020603050405020304" pitchFamily="18" charset="0"/>
                          <a:cs typeface="Times New Roman" panose="02020603050405020304" pitchFamily="18" charset="0"/>
                        </a:rPr>
                      </a:br>
                      <a:r>
                        <a:rPr lang="en-US" sz="2200" kern="0" dirty="0">
                          <a:solidFill>
                            <a:schemeClr val="bg1"/>
                          </a:solidFill>
                          <a:effectLst/>
                          <a:latin typeface="Times New Roman" panose="02020603050405020304" pitchFamily="18" charset="0"/>
                          <a:cs typeface="Times New Roman" panose="02020603050405020304" pitchFamily="18" charset="0"/>
                        </a:rPr>
                        <a:t>to the direction of wave propagation.</a:t>
                      </a:r>
                      <a:endParaRPr lang="en-IN" sz="22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noFill/>
                  </a:tcPr>
                </a:tc>
                <a:extLst>
                  <a:ext uri="{0D108BD9-81ED-4DB2-BD59-A6C34878D82A}">
                    <a16:rowId xmlns:a16="http://schemas.microsoft.com/office/drawing/2014/main" val="3806987272"/>
                  </a:ext>
                </a:extLst>
              </a:tr>
              <a:tr h="1089433">
                <a:tc>
                  <a:txBody>
                    <a:bodyPr/>
                    <a:lstStyle/>
                    <a:p>
                      <a:pPr marL="0" marR="0" algn="just">
                        <a:lnSpc>
                          <a:spcPct val="107000"/>
                        </a:lnSpc>
                        <a:spcBef>
                          <a:spcPts val="0"/>
                        </a:spcBef>
                        <a:spcAft>
                          <a:spcPts val="0"/>
                        </a:spcAft>
                      </a:pPr>
                      <a:endParaRPr lang="en-IN"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noFill/>
                  </a:tcPr>
                </a:tc>
                <a:tc>
                  <a:txBody>
                    <a:bodyPr/>
                    <a:lstStyle/>
                    <a:p>
                      <a:pPr marL="0" marR="0" algn="just">
                        <a:lnSpc>
                          <a:spcPct val="107000"/>
                        </a:lnSpc>
                        <a:spcBef>
                          <a:spcPts val="0"/>
                        </a:spcBef>
                        <a:spcAft>
                          <a:spcPts val="0"/>
                        </a:spcAft>
                      </a:pPr>
                      <a:endParaRPr lang="en-IN"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noFill/>
                  </a:tcPr>
                </a:tc>
                <a:extLst>
                  <a:ext uri="{0D108BD9-81ED-4DB2-BD59-A6C34878D82A}">
                    <a16:rowId xmlns:a16="http://schemas.microsoft.com/office/drawing/2014/main" val="946277208"/>
                  </a:ext>
                </a:extLst>
              </a:tr>
            </a:tbl>
          </a:graphicData>
        </a:graphic>
      </p:graphicFrame>
      <p:pic>
        <p:nvPicPr>
          <p:cNvPr id="8" name="Picture 7">
            <a:extLst>
              <a:ext uri="{FF2B5EF4-FFF2-40B4-BE49-F238E27FC236}">
                <a16:creationId xmlns:a16="http://schemas.microsoft.com/office/drawing/2014/main" id="{74EE1175-1D96-1065-9BFC-812842CC6E37}"/>
              </a:ext>
            </a:extLst>
          </p:cNvPr>
          <p:cNvPicPr>
            <a:picLocks noChangeAspect="1"/>
          </p:cNvPicPr>
          <p:nvPr/>
        </p:nvPicPr>
        <p:blipFill>
          <a:blip r:embed="rId2"/>
          <a:stretch>
            <a:fillRect/>
          </a:stretch>
        </p:blipFill>
        <p:spPr>
          <a:xfrm>
            <a:off x="2776430" y="5564059"/>
            <a:ext cx="1533739" cy="733527"/>
          </a:xfrm>
          <a:prstGeom prst="rect">
            <a:avLst/>
          </a:prstGeom>
        </p:spPr>
      </p:pic>
      <p:pic>
        <p:nvPicPr>
          <p:cNvPr id="9" name="Picture 8">
            <a:extLst>
              <a:ext uri="{FF2B5EF4-FFF2-40B4-BE49-F238E27FC236}">
                <a16:creationId xmlns:a16="http://schemas.microsoft.com/office/drawing/2014/main" id="{7CF851A5-F8EC-AEAD-16D9-2F2BC236E5F4}"/>
              </a:ext>
            </a:extLst>
          </p:cNvPr>
          <p:cNvPicPr>
            <a:picLocks noChangeAspect="1"/>
          </p:cNvPicPr>
          <p:nvPr/>
        </p:nvPicPr>
        <p:blipFill>
          <a:blip r:embed="rId3"/>
          <a:stretch>
            <a:fillRect/>
          </a:stretch>
        </p:blipFill>
        <p:spPr>
          <a:xfrm>
            <a:off x="7328812" y="5564059"/>
            <a:ext cx="2086758" cy="733527"/>
          </a:xfrm>
          <a:prstGeom prst="rect">
            <a:avLst/>
          </a:prstGeom>
        </p:spPr>
      </p:pic>
    </p:spTree>
    <p:extLst>
      <p:ext uri="{BB962C8B-B14F-4D97-AF65-F5344CB8AC3E}">
        <p14:creationId xmlns:p14="http://schemas.microsoft.com/office/powerpoint/2010/main" val="148949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E95AF5-9020-B2D8-0A57-CE0546168450}"/>
              </a:ext>
            </a:extLst>
          </p:cNvPr>
          <p:cNvSpPr txBox="1"/>
          <p:nvPr/>
        </p:nvSpPr>
        <p:spPr>
          <a:xfrm>
            <a:off x="955222" y="737673"/>
            <a:ext cx="10017578" cy="5992153"/>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Displacement In a progressive wave</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Amplitude and phase together describe the complete displacement of the wave.</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Displacement function is a periodic in space and time.</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Displacement of the particles in a medium takes place along the y-axis.</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Generally displacement is denoted as a function of X and T. but here it is denoted by y.</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case of transverse wave displacement is given as:</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y(x, t) where x=propagation of the wave along x-axis. and particles oscillates along y-axis.</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Therefore y(x, t) = A sin(</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).This is the expression for displacement.</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This expression is same as displacement equation which is used in oscillatory motion.</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 cosine function; y (x, t) = B cos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As both sine and cosine function)y (x,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B cos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993AC684-C7C6-C733-B309-57996ECC3DD6}"/>
              </a:ext>
            </a:extLst>
          </p:cNvPr>
          <p:cNvSpPr txBox="1"/>
          <p:nvPr/>
        </p:nvSpPr>
        <p:spPr>
          <a:xfrm>
            <a:off x="1507672" y="205100"/>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Progressive Waves</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91716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56CDE9-6F04-5955-C392-8FB65C8F9B80}"/>
              </a:ext>
            </a:extLst>
          </p:cNvPr>
          <p:cNvSpPr txBox="1"/>
          <p:nvPr/>
        </p:nvSpPr>
        <p:spPr>
          <a:xfrm>
            <a:off x="945906" y="441319"/>
            <a:ext cx="10122144" cy="5012783"/>
          </a:xfrm>
          <a:prstGeom prst="rect">
            <a:avLst/>
          </a:prstGeom>
          <a:noFill/>
        </p:spPr>
        <p:txBody>
          <a:bodyPr wrap="square">
            <a:spAutoFit/>
          </a:bodyPr>
          <a:lstStyle/>
          <a:p>
            <a:pPr marL="0" marR="0">
              <a:lnSpc>
                <a:spcPct val="150000"/>
              </a:lnSpc>
              <a:spcBef>
                <a:spcPts val="0"/>
              </a:spcBef>
              <a:spcAft>
                <a:spcPts val="0"/>
              </a:spcAft>
            </a:pPr>
            <a:r>
              <a:rPr lang="en-US" sz="26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Mathematically:</a:t>
            </a:r>
            <a:endParaRPr lang="en-IN" sz="26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Wave travelling along + X-axis: y(x.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y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=&gt; y/a =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Sin</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(y/a) =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=&gt;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sin</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(y/a)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x = (1/k) sin</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(y/a)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wave travelling along -X-axis: x = (l/k) sin</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(y/a)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 (only change in the sign of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Conclusion:-</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 time t increases the value of x increases. This implies the x moves along </a:t>
            </a:r>
            <a:b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x-axis.</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 time t decreases the value of x decrease. This implies the x moves along </a:t>
            </a:r>
            <a:b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ive</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x-axis.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42A4335-3521-885D-60FB-8D6253562B8E}"/>
              </a:ext>
            </a:extLst>
          </p:cNvPr>
          <p:cNvPicPr>
            <a:picLocks noChangeAspect="1"/>
          </p:cNvPicPr>
          <p:nvPr/>
        </p:nvPicPr>
        <p:blipFill>
          <a:blip r:embed="rId2"/>
          <a:stretch>
            <a:fillRect/>
          </a:stretch>
        </p:blipFill>
        <p:spPr>
          <a:xfrm>
            <a:off x="4805182" y="5278256"/>
            <a:ext cx="2581635" cy="838317"/>
          </a:xfrm>
          <a:prstGeom prst="rect">
            <a:avLst/>
          </a:prstGeom>
        </p:spPr>
      </p:pic>
    </p:spTree>
    <p:extLst>
      <p:ext uri="{BB962C8B-B14F-4D97-AF65-F5344CB8AC3E}">
        <p14:creationId xmlns:p14="http://schemas.microsoft.com/office/powerpoint/2010/main" val="2272895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80DE14-1E26-BD04-57D5-A8D133CB22ED}"/>
              </a:ext>
            </a:extLst>
          </p:cNvPr>
          <p:cNvSpPr txBox="1"/>
          <p:nvPr/>
        </p:nvSpPr>
        <p:spPr>
          <a:xfrm>
            <a:off x="791307" y="1121602"/>
            <a:ext cx="10143394" cy="4376647"/>
          </a:xfrm>
          <a:prstGeom prst="rect">
            <a:avLst/>
          </a:prstGeom>
          <a:noFill/>
        </p:spPr>
        <p:txBody>
          <a:bodyPr wrap="square">
            <a:spAutoFit/>
          </a:bodyPr>
          <a:lstStyle/>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Amplitude and phase together describes the position of the particle.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Amplitude is the maximum displacement of the elements of the medium from their equilibrium positions as 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passes through them, </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It is denoted by A.</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In case of transverse wave.</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distance between the point P and 0 (in the Figure) is maximum displacement. This maximum displacement of the particles is known as amplitude.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2B58DFCD-19DF-9292-0C36-B284FBE31A2A}"/>
              </a:ext>
            </a:extLst>
          </p:cNvPr>
          <p:cNvSpPr txBox="1"/>
          <p:nvPr/>
        </p:nvSpPr>
        <p:spPr>
          <a:xfrm>
            <a:off x="1469572" y="364095"/>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Amplitude And Phase</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a:extLst>
              <a:ext uri="{FF2B5EF4-FFF2-40B4-BE49-F238E27FC236}">
                <a16:creationId xmlns:a16="http://schemas.microsoft.com/office/drawing/2014/main" id="{6AEB0593-EE8F-5D2C-29A9-CD0813CE19EF}"/>
              </a:ext>
            </a:extLst>
          </p:cNvPr>
          <p:cNvPicPr>
            <a:picLocks noChangeAspect="1"/>
          </p:cNvPicPr>
          <p:nvPr/>
        </p:nvPicPr>
        <p:blipFill>
          <a:blip r:embed="rId2"/>
          <a:stretch>
            <a:fillRect/>
          </a:stretch>
        </p:blipFill>
        <p:spPr>
          <a:xfrm>
            <a:off x="4025480" y="5055429"/>
            <a:ext cx="4258269" cy="1438476"/>
          </a:xfrm>
          <a:prstGeom prst="rect">
            <a:avLst/>
          </a:prstGeom>
        </p:spPr>
      </p:pic>
    </p:spTree>
    <p:extLst>
      <p:ext uri="{BB962C8B-B14F-4D97-AF65-F5344CB8AC3E}">
        <p14:creationId xmlns:p14="http://schemas.microsoft.com/office/powerpoint/2010/main" val="379126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8121E70-50A4-8E99-9F52-CA936C3802B2}"/>
              </a:ext>
            </a:extLst>
          </p:cNvPr>
          <p:cNvSpPr txBox="1"/>
          <p:nvPr/>
        </p:nvSpPr>
        <p:spPr>
          <a:xfrm>
            <a:off x="787643" y="682555"/>
            <a:ext cx="10032757" cy="4966616"/>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In case of longitudinal wave.</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 are regions of compressions (particles are closely packed) and are factions (particles are far apart), </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compressions density of the wave medium is highest and in rarefactions density of the wave is lowest.</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when the particle is at rarefaction, in that region as particle gets more space as a result the particles oscillates 10 We maximum displacement. </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Whereas in compressed region the particles oscillates very less at the space is not very much</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peak or the maximum amplitude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centre</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of two compressed region.  Because at the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centre</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of the two compressed region the particle is most tree to displace to maximum displaced position.</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5661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8121E70-50A4-8E99-9F52-CA936C3802B2}"/>
              </a:ext>
            </a:extLst>
          </p:cNvPr>
          <p:cNvSpPr txBox="1"/>
          <p:nvPr/>
        </p:nvSpPr>
        <p:spPr>
          <a:xfrm>
            <a:off x="787644" y="682555"/>
            <a:ext cx="10118482" cy="2595582"/>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Conclusion :</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case of longitudinal wave the particles will not oscillate to a very large distance.  This displacement won’t represent the amplitude as it is not maximum possible displacement. </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Amplitude is represented basically by the </a:t>
            </a:r>
            <a:r>
              <a:rPr lang="en-US" sz="2400" kern="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centre</a:t>
            </a: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of the rarefaction region where the particle is most free to oscillate to its maximum displacement. </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70187EF0-E4C9-D90E-8AFC-42B26FE4FFEF}"/>
              </a:ext>
            </a:extLst>
          </p:cNvPr>
          <p:cNvPicPr>
            <a:picLocks noChangeAspect="1"/>
          </p:cNvPicPr>
          <p:nvPr/>
        </p:nvPicPr>
        <p:blipFill>
          <a:blip r:embed="rId2"/>
          <a:stretch>
            <a:fillRect/>
          </a:stretch>
        </p:blipFill>
        <p:spPr>
          <a:xfrm>
            <a:off x="3577754" y="3330892"/>
            <a:ext cx="4229816" cy="3214660"/>
          </a:xfrm>
          <a:prstGeom prst="rect">
            <a:avLst/>
          </a:prstGeom>
        </p:spPr>
      </p:pic>
    </p:spTree>
    <p:extLst>
      <p:ext uri="{BB962C8B-B14F-4D97-AF65-F5344CB8AC3E}">
        <p14:creationId xmlns:p14="http://schemas.microsoft.com/office/powerpoint/2010/main" val="652816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80DE14-1E26-BD04-57D5-A8D133CB22ED}"/>
              </a:ext>
            </a:extLst>
          </p:cNvPr>
          <p:cNvSpPr txBox="1"/>
          <p:nvPr/>
        </p:nvSpPr>
        <p:spPr>
          <a:xfrm>
            <a:off x="743682" y="886601"/>
            <a:ext cx="10486294" cy="5598136"/>
          </a:xfrm>
          <a:prstGeom prst="rect">
            <a:avLst/>
          </a:prstGeom>
          <a:noFill/>
        </p:spPr>
        <p:txBody>
          <a:bodyPr wrap="square">
            <a:spAutoFit/>
          </a:bodyPr>
          <a:lstStyle/>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Phase of a wave describes the state of motion as the wave sweeps through an element at a particular position.</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In-phase- Two points are said to be in-phase with each other when these two points are at the same position and they both are doing the same thing i.e. both the two points are exhibiting the same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behaviour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R="0" algn="just">
              <a:lnSpc>
                <a:spcPct val="107000"/>
              </a:lnSpc>
              <a:spcBef>
                <a:spcPts val="0"/>
              </a:spcBef>
              <a:spcAft>
                <a:spcPts val="0"/>
              </a:spcAft>
            </a:pPr>
            <a:endPar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07000"/>
              </a:lnSpc>
              <a:spcBef>
                <a:spcPts val="0"/>
              </a:spcBef>
              <a:spcAft>
                <a:spcPts val="0"/>
              </a:spcAft>
            </a:pPr>
            <a:endPar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07000"/>
              </a:lnSpc>
              <a:spcBef>
                <a:spcPts val="0"/>
              </a:spcBef>
              <a:spcAft>
                <a:spcPts val="0"/>
              </a:spcAft>
            </a:pPr>
            <a:endPar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07000"/>
              </a:lnSpc>
              <a:spcBef>
                <a:spcPts val="0"/>
              </a:spcBef>
              <a:spcAft>
                <a:spcPts val="0"/>
              </a:spcAft>
            </a:pPr>
            <a:endPar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Points C and F are in phase with each other. </a:t>
            </a:r>
          </a:p>
          <a:p>
            <a:pPr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Out-of-phase </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Two points are said to be out of phase even though they are at the same points but they are doing opposite thing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i.e</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both the points are exhibiting the different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behaviour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5" name="TextBox 4">
            <a:extLst>
              <a:ext uri="{FF2B5EF4-FFF2-40B4-BE49-F238E27FC236}">
                <a16:creationId xmlns:a16="http://schemas.microsoft.com/office/drawing/2014/main" id="{2B58DFCD-19DF-9292-0C36-B284FBE31A2A}"/>
              </a:ext>
            </a:extLst>
          </p:cNvPr>
          <p:cNvSpPr txBox="1"/>
          <p:nvPr/>
        </p:nvSpPr>
        <p:spPr>
          <a:xfrm>
            <a:off x="1569586" y="240270"/>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PHASE</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86FC0D61-1754-CC98-BB29-FF2256FE68F2}"/>
              </a:ext>
            </a:extLst>
          </p:cNvPr>
          <p:cNvPicPr>
            <a:picLocks noChangeAspect="1"/>
          </p:cNvPicPr>
          <p:nvPr/>
        </p:nvPicPr>
        <p:blipFill>
          <a:blip r:embed="rId2"/>
          <a:stretch>
            <a:fillRect/>
          </a:stretch>
        </p:blipFill>
        <p:spPr>
          <a:xfrm>
            <a:off x="4457856" y="3096584"/>
            <a:ext cx="3057945" cy="1178169"/>
          </a:xfrm>
          <a:prstGeom prst="rect">
            <a:avLst/>
          </a:prstGeom>
        </p:spPr>
      </p:pic>
    </p:spTree>
    <p:extLst>
      <p:ext uri="{BB962C8B-B14F-4D97-AF65-F5344CB8AC3E}">
        <p14:creationId xmlns:p14="http://schemas.microsoft.com/office/powerpoint/2010/main" val="211793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80DE14-1E26-BD04-57D5-A8D133CB22ED}"/>
              </a:ext>
            </a:extLst>
          </p:cNvPr>
          <p:cNvSpPr txBox="1"/>
          <p:nvPr/>
        </p:nvSpPr>
        <p:spPr>
          <a:xfrm>
            <a:off x="833802" y="750127"/>
            <a:ext cx="10726615" cy="3622274"/>
          </a:xfrm>
          <a:prstGeom prst="rect">
            <a:avLst/>
          </a:prstGeom>
          <a:noFill/>
        </p:spPr>
        <p:txBody>
          <a:bodyPr wrap="square">
            <a:spAutoFit/>
          </a:bodyPr>
          <a:lstStyle/>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Out of phase means which is not in phase.</a:t>
            </a:r>
          </a:p>
          <a:p>
            <a:pPr marR="0" algn="just">
              <a:lnSpc>
                <a:spcPct val="107000"/>
              </a:lnSpc>
              <a:spcBef>
                <a:spcPts val="0"/>
              </a:spcBef>
              <a:spcAft>
                <a:spcPts val="0"/>
              </a:spcAft>
            </a:pPr>
            <a:endPar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07000"/>
              </a:lnSpc>
              <a:spcBef>
                <a:spcPts val="0"/>
              </a:spcBef>
              <a:spcAft>
                <a:spcPts val="0"/>
              </a:spcAft>
            </a:pPr>
            <a:endPar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07000"/>
              </a:lnSpc>
              <a:spcBef>
                <a:spcPts val="0"/>
              </a:spcBef>
              <a:spcAft>
                <a:spcPts val="0"/>
              </a:spcAft>
            </a:pPr>
            <a:endPar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07000"/>
              </a:lnSpc>
              <a:spcBef>
                <a:spcPts val="0"/>
              </a:spcBef>
              <a:spcAft>
                <a:spcPts val="0"/>
              </a:spcAft>
            </a:pPr>
            <a:endPar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7000"/>
              </a:lnSpc>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Points 8 and D,E and G are out of phase by 180°</a:t>
            </a:r>
            <a:endPar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Two </a:t>
            </a: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waves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can be completely in phase or out of phase with each other They can be partially m phase or out of phase with each other</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Observations made from the figure (1)</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7A987480-EE93-5004-8B30-FFB9E425F8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5369" y="1347437"/>
            <a:ext cx="4122617" cy="1213827"/>
          </a:xfrm>
          <a:prstGeom prst="rect">
            <a:avLst/>
          </a:prstGeom>
          <a:noFill/>
          <a:ln>
            <a:noFill/>
          </a:ln>
        </p:spPr>
      </p:pic>
      <p:pic>
        <p:nvPicPr>
          <p:cNvPr id="8" name="Picture 7">
            <a:extLst>
              <a:ext uri="{FF2B5EF4-FFF2-40B4-BE49-F238E27FC236}">
                <a16:creationId xmlns:a16="http://schemas.microsoft.com/office/drawing/2014/main" id="{65781A6C-3707-7BD0-80EA-0329D7174D57}"/>
              </a:ext>
            </a:extLst>
          </p:cNvPr>
          <p:cNvPicPr>
            <a:picLocks noChangeAspect="1"/>
          </p:cNvPicPr>
          <p:nvPr/>
        </p:nvPicPr>
        <p:blipFill rotWithShape="1">
          <a:blip r:embed="rId3">
            <a:extLst>
              <a:ext uri="{28A0092B-C50C-407E-A947-70E740481C1C}">
                <a14:useLocalDpi xmlns:a14="http://schemas.microsoft.com/office/drawing/2010/main" val="0"/>
              </a:ext>
            </a:extLst>
          </a:blip>
          <a:srcRect b="43394"/>
          <a:stretch/>
        </p:blipFill>
        <p:spPr bwMode="auto">
          <a:xfrm>
            <a:off x="3714430" y="4653658"/>
            <a:ext cx="4763140" cy="1835065"/>
          </a:xfrm>
          <a:prstGeom prst="rect">
            <a:avLst/>
          </a:prstGeom>
          <a:noFill/>
          <a:ln>
            <a:noFill/>
          </a:ln>
        </p:spPr>
      </p:pic>
    </p:spTree>
    <p:extLst>
      <p:ext uri="{BB962C8B-B14F-4D97-AF65-F5344CB8AC3E}">
        <p14:creationId xmlns:p14="http://schemas.microsoft.com/office/powerpoint/2010/main" val="900402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80DE14-1E26-BD04-57D5-A8D133CB22ED}"/>
              </a:ext>
            </a:extLst>
          </p:cNvPr>
          <p:cNvSpPr txBox="1"/>
          <p:nvPr/>
        </p:nvSpPr>
        <p:spPr>
          <a:xfrm>
            <a:off x="974479" y="2174670"/>
            <a:ext cx="10243042" cy="2241960"/>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two points A and B on a wave. Their positions as wen as their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behanout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are same. Therefore points A and B are m phase</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points A and C on a wave. They are not in phase with each other as then position is not same.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65781A6C-3707-7BD0-80EA-0329D7174D57}"/>
              </a:ext>
            </a:extLst>
          </p:cNvPr>
          <p:cNvPicPr>
            <a:picLocks noChangeAspect="1"/>
          </p:cNvPicPr>
          <p:nvPr/>
        </p:nvPicPr>
        <p:blipFill rotWithShape="1">
          <a:blip r:embed="rId2">
            <a:extLst>
              <a:ext uri="{28A0092B-C50C-407E-A947-70E740481C1C}">
                <a14:useLocalDpi xmlns:a14="http://schemas.microsoft.com/office/drawing/2010/main" val="0"/>
              </a:ext>
            </a:extLst>
          </a:blip>
          <a:srcRect t="54436"/>
          <a:stretch/>
        </p:blipFill>
        <p:spPr bwMode="auto">
          <a:xfrm>
            <a:off x="3491689" y="597876"/>
            <a:ext cx="4763140" cy="1477107"/>
          </a:xfrm>
          <a:prstGeom prst="rect">
            <a:avLst/>
          </a:prstGeom>
          <a:noFill/>
          <a:ln>
            <a:noFill/>
          </a:ln>
        </p:spPr>
      </p:pic>
    </p:spTree>
    <p:extLst>
      <p:ext uri="{BB962C8B-B14F-4D97-AF65-F5344CB8AC3E}">
        <p14:creationId xmlns:p14="http://schemas.microsoft.com/office/powerpoint/2010/main" val="1827191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4AE5E3-70A4-0750-305B-CD6FABA41C8A}"/>
              </a:ext>
            </a:extLst>
          </p:cNvPr>
          <p:cNvSpPr txBox="1"/>
          <p:nvPr/>
        </p:nvSpPr>
        <p:spPr>
          <a:xfrm>
            <a:off x="720970" y="946546"/>
            <a:ext cx="9775580" cy="5596981"/>
          </a:xfrm>
          <a:prstGeom prst="rect">
            <a:avLst/>
          </a:prstGeom>
          <a:noFill/>
        </p:spPr>
        <p:txBody>
          <a:bodyPr wrap="square">
            <a:spAutoFit/>
          </a:bodyPr>
          <a:lstStyle/>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y(x, t) =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asin</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where</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 amplitude,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phase</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 = wave number,</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x - displacement of wave along x - direction.</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 = angular frequency</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 = time</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lnitial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phase angle.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Initial Phase angle</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Initial phase angle is defined as phase under initial conditions (t = 0).</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Denoted by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It determines the angle between the starting position and the original</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the figure (1) the starting point is 0.i.e.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0</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 figure (2) as it is not starting from 0. therefore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Similarly in figure (3)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n.</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CFDD2C3-B533-0348-647B-CEC4BB1BFD2C}"/>
              </a:ext>
            </a:extLst>
          </p:cNvPr>
          <p:cNvSpPr txBox="1"/>
          <p:nvPr/>
        </p:nvSpPr>
        <p:spPr>
          <a:xfrm>
            <a:off x="1434403" y="282630"/>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Expression of Phase </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855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4AE5E3-70A4-0750-305B-CD6FABA41C8A}"/>
              </a:ext>
            </a:extLst>
          </p:cNvPr>
          <p:cNvSpPr txBox="1"/>
          <p:nvPr/>
        </p:nvSpPr>
        <p:spPr>
          <a:xfrm>
            <a:off x="720970" y="717945"/>
            <a:ext cx="9804155" cy="1199559"/>
          </a:xfrm>
          <a:prstGeom prst="rect">
            <a:avLst/>
          </a:prstGeom>
          <a:noFill/>
        </p:spPr>
        <p:txBody>
          <a:bodyPr wrap="square">
            <a:spAutoFit/>
          </a:bodyPr>
          <a:lstStyle/>
          <a:p>
            <a:pPr marL="342900" marR="0" indent="-342900">
              <a:lnSpc>
                <a:spcPct val="20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So the initial phase angle determines from where the observation starts,</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Taking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0 does not affect any nature or properties of the 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D5998CCF-9F0D-3EED-EBB7-805C0140A65F}"/>
              </a:ext>
            </a:extLst>
          </p:cNvPr>
          <p:cNvPicPr>
            <a:picLocks noChangeAspect="1"/>
          </p:cNvPicPr>
          <p:nvPr/>
        </p:nvPicPr>
        <p:blipFill>
          <a:blip r:embed="rId2"/>
          <a:stretch>
            <a:fillRect/>
          </a:stretch>
        </p:blipFill>
        <p:spPr>
          <a:xfrm>
            <a:off x="3834701" y="2315822"/>
            <a:ext cx="3857400" cy="3979469"/>
          </a:xfrm>
          <a:prstGeom prst="rect">
            <a:avLst/>
          </a:prstGeom>
        </p:spPr>
      </p:pic>
    </p:spTree>
    <p:extLst>
      <p:ext uri="{BB962C8B-B14F-4D97-AF65-F5344CB8AC3E}">
        <p14:creationId xmlns:p14="http://schemas.microsoft.com/office/powerpoint/2010/main" val="36660531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9AEC69-FC75-F449-0430-A8D2DC509651}"/>
              </a:ext>
            </a:extLst>
          </p:cNvPr>
          <p:cNvSpPr txBox="1"/>
          <p:nvPr/>
        </p:nvSpPr>
        <p:spPr>
          <a:xfrm>
            <a:off x="893152" y="1122392"/>
            <a:ext cx="9879623" cy="5011949"/>
          </a:xfrm>
          <a:prstGeom prst="rect">
            <a:avLst/>
          </a:prstGeom>
          <a:noFill/>
        </p:spPr>
        <p:txBody>
          <a:bodyPr wrap="square">
            <a:spAutoFit/>
          </a:bodyPr>
          <a:lstStyle/>
          <a:p>
            <a:pPr marL="457200" marR="0" indent="-4572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term wavelength means length of the wave.</a:t>
            </a:r>
          </a:p>
          <a:p>
            <a:pPr marL="457200" marR="0" indent="-4572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wavelength is defined as the minimum distance between two consecutive points in the same phase of wave motion.</a:t>
            </a:r>
          </a:p>
          <a:p>
            <a:pPr marL="457200" marR="0" indent="-4572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It is denoted by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457200" marR="0" indent="-4572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case of transverse wave we use the term </a:t>
            </a: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crest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tor the peak of the maximum displacement.</a:t>
            </a:r>
          </a:p>
          <a:p>
            <a:pPr marL="457200" marR="0" indent="-4572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point of minimum displacement Is known as trough</a:t>
            </a:r>
          </a:p>
          <a:p>
            <a:pPr marL="457200" marR="0" indent="-4572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case of transverse wave wavelength is the distance between two consecutive crests or distance between two consecutive troughs.</a:t>
            </a:r>
          </a:p>
        </p:txBody>
      </p:sp>
      <p:sp>
        <p:nvSpPr>
          <p:cNvPr id="5" name="TextBox 4">
            <a:extLst>
              <a:ext uri="{FF2B5EF4-FFF2-40B4-BE49-F238E27FC236}">
                <a16:creationId xmlns:a16="http://schemas.microsoft.com/office/drawing/2014/main" id="{8BA7204F-2515-5A08-00F4-6B90A5040DB9}"/>
              </a:ext>
            </a:extLst>
          </p:cNvPr>
          <p:cNvSpPr txBox="1"/>
          <p:nvPr/>
        </p:nvSpPr>
        <p:spPr>
          <a:xfrm>
            <a:off x="1539910" y="300214"/>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Wavelength </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2156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9AEC69-FC75-F449-0430-A8D2DC509651}"/>
              </a:ext>
            </a:extLst>
          </p:cNvPr>
          <p:cNvSpPr txBox="1"/>
          <p:nvPr/>
        </p:nvSpPr>
        <p:spPr>
          <a:xfrm>
            <a:off x="893152" y="893792"/>
            <a:ext cx="10405696" cy="1251240"/>
          </a:xfrm>
          <a:prstGeom prst="rect">
            <a:avLst/>
          </a:prstGeom>
          <a:noFill/>
        </p:spPr>
        <p:txBody>
          <a:bodyPr wrap="square">
            <a:spAutoFit/>
          </a:bodyPr>
          <a:lstStyle/>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case of longitudinal wave wavelength is the distance between the two compressions or the distance between the two rarefactions provided the compressions or rarefactions are nearest.</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5089DA14-1B1B-FCB3-96FC-87C43232BDC3}"/>
              </a:ext>
            </a:extLst>
          </p:cNvPr>
          <p:cNvPicPr>
            <a:picLocks noChangeAspect="1"/>
          </p:cNvPicPr>
          <p:nvPr/>
        </p:nvPicPr>
        <p:blipFill>
          <a:blip r:embed="rId2"/>
          <a:stretch>
            <a:fillRect/>
          </a:stretch>
        </p:blipFill>
        <p:spPr>
          <a:xfrm>
            <a:off x="3621109" y="2343357"/>
            <a:ext cx="4504111" cy="3213381"/>
          </a:xfrm>
          <a:prstGeom prst="rect">
            <a:avLst/>
          </a:prstGeom>
        </p:spPr>
      </p:pic>
    </p:spTree>
    <p:extLst>
      <p:ext uri="{BB962C8B-B14F-4D97-AF65-F5344CB8AC3E}">
        <p14:creationId xmlns:p14="http://schemas.microsoft.com/office/powerpoint/2010/main" val="4166918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D52F10-5625-7339-FF86-7F76B5CB1087}"/>
              </a:ext>
            </a:extLst>
          </p:cNvPr>
          <p:cNvSpPr txBox="1"/>
          <p:nvPr/>
        </p:nvSpPr>
        <p:spPr>
          <a:xfrm>
            <a:off x="385396" y="499536"/>
            <a:ext cx="10882679" cy="5550237"/>
          </a:xfrm>
          <a:prstGeom prst="rect">
            <a:avLst/>
          </a:prstGeom>
          <a:noFill/>
        </p:spPr>
        <p:txBody>
          <a:bodyPr wrap="square">
            <a:spAutoFit/>
          </a:bodyPr>
          <a:lstStyle/>
          <a:p>
            <a:pPr marL="514350" marR="0" indent="-514350" algn="just" defTabSz="628650">
              <a:spcBef>
                <a:spcPts val="0"/>
              </a:spcBef>
              <a:spcAft>
                <a:spcPts val="0"/>
              </a:spcAft>
              <a:buAutoNum type="arabicPeriod"/>
            </a:pPr>
            <a:r>
              <a:rPr lang="en-US" sz="28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Problem: </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bat emits ultrasonic sound of frequency 1000 kHz in air. If the sound meets a water surface, what is the wavelength of (a) the reflected sound, (b) the transmitted sound? Speed of sound in air is 340m s and in water 1486m s</a:t>
            </a:r>
            <a:r>
              <a:rPr lang="en-US" sz="28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p>
          <a:p>
            <a:pPr marR="0" algn="just" defTabSz="628650">
              <a:spcBef>
                <a:spcPts val="0"/>
              </a:spcBef>
              <a:spcAft>
                <a:spcPts val="0"/>
              </a:spcAft>
            </a:pPr>
            <a:endParaRPr lang="en-IN" sz="2800" kern="10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defTabSz="447675">
              <a:spcBef>
                <a:spcPts val="0"/>
              </a:spcBef>
              <a:spcAft>
                <a:spcPts val="0"/>
              </a:spcAft>
            </a:pPr>
            <a:r>
              <a:rPr lang="en-US" sz="2800" kern="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	Answer: </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Frequency of the ultrasonic sound, v = 1000 kHz = 10</a:t>
            </a:r>
            <a:r>
              <a:rPr lang="en-US" sz="28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6</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Hz 	Speed of sound in air. </a:t>
            </a:r>
            <a:r>
              <a:rPr lang="en-US" sz="28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a:t>
            </a:r>
            <a:r>
              <a:rPr lang="en-US" sz="2800" kern="0" baseline="-25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340 m/s</a:t>
            </a:r>
            <a:endParaRPr lang="en-IN" sz="28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defTabSz="447675">
              <a:spcBef>
                <a:spcPts val="0"/>
              </a:spcBef>
              <a:spcAft>
                <a:spcPts val="0"/>
              </a:spcAft>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 wavelength (A() of the reflected sound is given by the relation:</a:t>
            </a:r>
            <a:endParaRPr lang="en-IN" sz="28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defTabSz="447675">
              <a:spcBef>
                <a:spcPts val="0"/>
              </a:spcBef>
              <a:spcAft>
                <a:spcPts val="0"/>
              </a:spcAft>
            </a:pPr>
            <a:r>
              <a:rPr lang="en-US" sz="28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	</a:t>
            </a:r>
            <a:r>
              <a:rPr lang="en-US" sz="28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800" kern="0" baseline="-25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8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a:t>
            </a:r>
            <a:r>
              <a:rPr lang="en-US" sz="2800" kern="0" baseline="-25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v = 340/10</a:t>
            </a:r>
            <a:r>
              <a:rPr lang="en-US" sz="28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6</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3.4 x 10</a:t>
            </a:r>
            <a:r>
              <a:rPr lang="en-US" sz="28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a:t>
            </a:r>
            <a:endParaRPr lang="en-IN" sz="28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defTabSz="447675">
              <a:spcBef>
                <a:spcPts val="0"/>
              </a:spcBef>
              <a:spcAft>
                <a:spcPts val="0"/>
              </a:spcAft>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Frequency of the ultrasonic sound, v = 1000 kHz = 10</a:t>
            </a:r>
            <a:r>
              <a:rPr lang="en-US" sz="28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6</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Hz</a:t>
            </a:r>
            <a:endParaRPr lang="en-IN" sz="28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defTabSz="447675">
              <a:spcBef>
                <a:spcPts val="0"/>
              </a:spcBef>
              <a:spcAft>
                <a:spcPts val="0"/>
              </a:spcAft>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Speed of sound in water, </a:t>
            </a:r>
            <a:r>
              <a:rPr lang="en-US" sz="28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a:t>
            </a:r>
            <a:r>
              <a:rPr lang="en-US" sz="2800" kern="0" baseline="-25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1486 m/s</a:t>
            </a:r>
            <a:endParaRPr lang="en-IN" sz="28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defTabSz="447675">
              <a:spcBef>
                <a:spcPts val="0"/>
              </a:spcBef>
              <a:spcAft>
                <a:spcPts val="0"/>
              </a:spcAft>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 wavelength of the transmitted sound is given as:</a:t>
            </a:r>
            <a:endParaRPr lang="en-IN" sz="28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defTabSz="447675">
              <a:spcBef>
                <a:spcPts val="0"/>
              </a:spcBef>
              <a:spcAft>
                <a:spcPts val="0"/>
              </a:spcAft>
            </a:pPr>
            <a:r>
              <a:rPr lang="en-US" sz="28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	</a:t>
            </a:r>
            <a:r>
              <a:rPr lang="en-US" sz="28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800" kern="0" baseline="-25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1486/10</a:t>
            </a:r>
            <a:r>
              <a:rPr lang="en-US" sz="28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6</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l.49 x 10</a:t>
            </a:r>
            <a:r>
              <a:rPr lang="en-US" sz="28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 </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t>
            </a:r>
            <a:endParaRPr lang="en-IN" sz="28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16752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57D391-292C-42B6-9C67-CFF46BE9C9DD}"/>
              </a:ext>
            </a:extLst>
          </p:cNvPr>
          <p:cNvSpPr txBox="1"/>
          <p:nvPr/>
        </p:nvSpPr>
        <p:spPr>
          <a:xfrm>
            <a:off x="600808" y="385993"/>
            <a:ext cx="9800492" cy="4017446"/>
          </a:xfrm>
          <a:prstGeom prst="rect">
            <a:avLst/>
          </a:prstGeom>
          <a:noFill/>
        </p:spPr>
        <p:txBody>
          <a:bodyPr wrap="square">
            <a:spAutoFit/>
          </a:bodyPr>
          <a:lstStyle/>
          <a:p>
            <a:pPr marL="457200" marR="0" indent="-457200" algn="just" defTabSz="714375">
              <a:lnSpc>
                <a:spcPct val="107000"/>
              </a:lnSpc>
              <a:spcBef>
                <a:spcPts val="0"/>
              </a:spcBef>
              <a:spcAft>
                <a:spcPts val="0"/>
              </a:spcAft>
              <a:buAutoNum type="arabicPeriod" startAt="2"/>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Problem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 hospital uses an ultrasonic scanner to locate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tumours</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in a 	tissue. What is the wavelength of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soundin</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 tissue in which the speed 	of sound is 1.7 km s</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 operating frequency of the scanner is 4.2 	MHz</a:t>
            </a:r>
            <a:endPar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defTabSz="714375">
              <a:lnSpc>
                <a:spcPct val="107000"/>
              </a:lnSpc>
              <a:spcBef>
                <a:spcPts val="0"/>
              </a:spcBef>
              <a:spcAft>
                <a:spcPts val="0"/>
              </a:spcAft>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rgbClr val="92D050"/>
                </a:solidFill>
                <a:latin typeface="Times New Roman" panose="02020603050405020304" pitchFamily="18" charset="0"/>
                <a:ea typeface="Calibri" panose="020F0502020204030204" pitchFamily="34" charset="0"/>
                <a:cs typeface="Times New Roman" panose="02020603050405020304" pitchFamily="18" charset="0"/>
              </a:rPr>
              <a:t>Answer : </a:t>
            </a: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Speed of sound in the tissue, v = 1.7 km/s = 1.7 x 10</a:t>
            </a:r>
            <a:r>
              <a:rPr lang="en-US" sz="2400" kern="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m/s </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Operating frequency of the scanner, v = 4.2 MHz = 4.2 x 10</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6</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Hz.</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 wavelength of sound in the tissue is given as: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	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v/v</a:t>
            </a:r>
          </a:p>
          <a:p>
            <a:pPr marL="0" marR="0" algn="just">
              <a:lnSpc>
                <a:spcPct val="107000"/>
              </a:lnSpc>
              <a:spcBef>
                <a:spcPts val="0"/>
              </a:spcBef>
              <a:spcAft>
                <a:spcPts val="0"/>
              </a:spcAft>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(1.7 x 10</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(4.2 x 10</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6</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4.1 x 10</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4</a:t>
            </a:r>
            <a:endParaRPr lang="en-IN" sz="2400" kern="10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E87B65E-E390-A520-F529-5DE75077B6D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88995" y="4403439"/>
            <a:ext cx="4954879" cy="1957314"/>
          </a:xfrm>
          <a:prstGeom prst="rect">
            <a:avLst/>
          </a:prstGeom>
          <a:noFill/>
          <a:ln>
            <a:noFill/>
          </a:ln>
        </p:spPr>
      </p:pic>
    </p:spTree>
    <p:extLst>
      <p:ext uri="{BB962C8B-B14F-4D97-AF65-F5344CB8AC3E}">
        <p14:creationId xmlns:p14="http://schemas.microsoft.com/office/powerpoint/2010/main" val="5175477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4C98857-C10B-592D-0C1E-012F8D289284}"/>
              </a:ext>
            </a:extLst>
          </p:cNvPr>
          <p:cNvSpPr txBox="1"/>
          <p:nvPr/>
        </p:nvSpPr>
        <p:spPr>
          <a:xfrm>
            <a:off x="976680" y="469520"/>
            <a:ext cx="9967546" cy="6388480"/>
          </a:xfrm>
          <a:prstGeom prst="rect">
            <a:avLst/>
          </a:prstGeom>
          <a:noFill/>
        </p:spPr>
        <p:txBody>
          <a:bodyPr wrap="square">
            <a:spAutoFit/>
          </a:bodyPr>
          <a:lstStyle/>
          <a:p>
            <a:pPr marL="0"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Wave Number</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Wave number describes the number of wavelengths per unit distance.  </a:t>
            </a:r>
          </a:p>
          <a:p>
            <a:pPr marL="0"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Denoted by 'k’</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 (x,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assuming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0.</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initial time t = 0 </a:t>
            </a:r>
          </a:p>
          <a:p>
            <a:pPr marL="457200" marR="0" indent="-4572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y(x, 0) =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asin</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457200" marR="0" indent="-4572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When x = x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then y(x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0) = a sink (x + 2</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457200" marR="0" indent="-4572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When x = x + 2</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then y(x + 2</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0) = a sink (x + 2</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Value of y is equal at all points because all the points’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2</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are in phase with each other. Therefore.</a:t>
            </a:r>
            <a:b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From(</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and (ii)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asin</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 sink (x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asin</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k</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b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This is true if and only if: -k</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2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where n = 1, 2.3… </a:t>
            </a:r>
            <a:b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 = (2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n)/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This is the expression tor wave number</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 is also known as propagation constant because it tells about the propagation of the wave.  Wave number Is an Indirect way of describing the propagation of 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7C21927-4389-F568-87F0-2795DE1B6E3F}"/>
              </a:ext>
            </a:extLst>
          </p:cNvPr>
          <p:cNvSpPr txBox="1"/>
          <p:nvPr/>
        </p:nvSpPr>
        <p:spPr>
          <a:xfrm>
            <a:off x="1566170" y="78341"/>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Wave Number</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11864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A1E07F-5126-F0CF-E839-96B0564762FC}"/>
              </a:ext>
            </a:extLst>
          </p:cNvPr>
          <p:cNvSpPr txBox="1"/>
          <p:nvPr/>
        </p:nvSpPr>
        <p:spPr>
          <a:xfrm>
            <a:off x="835914" y="1299263"/>
            <a:ext cx="10298811" cy="5193986"/>
          </a:xfrm>
          <a:prstGeom prst="rect">
            <a:avLst/>
          </a:prstGeom>
          <a:noFill/>
        </p:spPr>
        <p:txBody>
          <a:bodyPr wrap="square">
            <a:spAutoFit/>
          </a:bodyPr>
          <a:lstStyle/>
          <a:p>
            <a:pPr marL="0" marR="0">
              <a:lnSpc>
                <a:spcPct val="107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Time Period, Frequency and Angular frequency</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nSpc>
                <a:spcPct val="107000"/>
              </a:lnSpc>
              <a:spcBef>
                <a:spcPts val="0"/>
              </a:spcBef>
              <a:spcAft>
                <a:spcPts val="0"/>
              </a:spcAft>
            </a:pPr>
            <a:r>
              <a:rPr lang="en-US" sz="2400"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Time Period of a wave: -</a:t>
            </a:r>
            <a:endParaRPr lang="en-IN" sz="2400" kern="100" dirty="0">
              <a:solidFill>
                <a:srgbClr val="FFFF00"/>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07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Time Period of a wave is the time taken through one complete oscillation. It is denoted by ‘T’.</a:t>
            </a:r>
          </a:p>
          <a:p>
            <a:pPr marL="0" marR="0" algn="just">
              <a:lnSpc>
                <a:spcPct val="107000"/>
              </a:lnSpc>
              <a:spcBef>
                <a:spcPts val="0"/>
              </a:spcBef>
              <a:spcAft>
                <a:spcPts val="0"/>
              </a:spcAft>
            </a:pPr>
            <a:r>
              <a:rPr lang="en-US" sz="2400"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Frequency of a wave:-</a:t>
            </a:r>
            <a:endParaRPr lang="en-IN" sz="2400" kern="100" dirty="0">
              <a:solidFill>
                <a:srgbClr val="FFFF00"/>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07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Frequency of a wave is defined as number of oscillations per unit </a:t>
            </a:r>
            <a:r>
              <a:rPr lang="en-US" sz="2400" u="none" strike="noStrike" kern="0" dirty="0">
                <a:solidFill>
                  <a:schemeClr val="bg1"/>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time.  </a:t>
            </a:r>
            <a:r>
              <a:rPr lang="en-US" sz="2400" u="none" strike="noStrike"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lt</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is denoted by v.  V = 1/T.</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nSpc>
                <a:spcPct val="107000"/>
              </a:lnSpc>
              <a:spcBef>
                <a:spcPts val="0"/>
              </a:spcBef>
              <a:spcAft>
                <a:spcPts val="0"/>
              </a:spcAft>
            </a:pPr>
            <a:r>
              <a:rPr lang="en-US" sz="2400"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Angular frequency:</a:t>
            </a:r>
            <a:endParaRPr lang="en-IN" sz="2400" kern="100" dirty="0">
              <a:solidFill>
                <a:srgbClr val="FFFF00"/>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07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Angular frequency is defined as the frequency of the wave in terms of a circular motion.</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07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 term angular frequency is used only when there is an angle involved in the motion in that particular motion.</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nSpc>
                <a:spcPct val="107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It is denoted by V.</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6281DA5F-10BB-AE55-9AC9-C1D3D8B0CC19}"/>
              </a:ext>
            </a:extLst>
          </p:cNvPr>
          <p:cNvSpPr txBox="1"/>
          <p:nvPr/>
        </p:nvSpPr>
        <p:spPr>
          <a:xfrm>
            <a:off x="1489970" y="135491"/>
            <a:ext cx="8327571" cy="954107"/>
          </a:xfrm>
          <a:prstGeom prst="rect">
            <a:avLst/>
          </a:prstGeom>
          <a:noFill/>
        </p:spPr>
        <p:txBody>
          <a:bodyPr wrap="square" rtlCol="0">
            <a:spAutoFit/>
          </a:bodyPr>
          <a:lstStyle/>
          <a:p>
            <a:pPr algn="ctr"/>
            <a:r>
              <a:rPr lang="en-US" sz="2800" dirty="0">
                <a:solidFill>
                  <a:srgbClr val="92D050"/>
                </a:solidFill>
                <a:latin typeface="Tahoma" panose="020B0604030504040204" pitchFamily="34" charset="0"/>
                <a:ea typeface="Tahoma" panose="020B0604030504040204" pitchFamily="34" charset="0"/>
                <a:cs typeface="Tahoma" panose="020B0604030504040204" pitchFamily="34" charset="0"/>
              </a:rPr>
              <a:t>RELATION BETWEEN TIME PERIOD,FREQUENCY AND ANGULAR FREQUENCY</a:t>
            </a:r>
            <a:endParaRPr lang="en-IN" sz="28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9116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A1E07F-5126-F0CF-E839-96B0564762FC}"/>
              </a:ext>
            </a:extLst>
          </p:cNvPr>
          <p:cNvSpPr txBox="1"/>
          <p:nvPr/>
        </p:nvSpPr>
        <p:spPr>
          <a:xfrm>
            <a:off x="744474" y="640895"/>
            <a:ext cx="10392918" cy="1316899"/>
          </a:xfrm>
          <a:prstGeom prst="rect">
            <a:avLst/>
          </a:prstGeom>
          <a:noFill/>
        </p:spPr>
        <p:txBody>
          <a:bodyPr wrap="square">
            <a:spAutoFit/>
          </a:bodyPr>
          <a:lstStyle/>
          <a:p>
            <a:pPr algn="just"/>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For example:-ln linear motion angular frequency is not used but in case of wave the term angular frequency is used,</a:t>
            </a:r>
          </a:p>
          <a:p>
            <a:pPr marL="285750" indent="-285750" algn="just">
              <a:lnSpc>
                <a:spcPct val="150000"/>
              </a:lnSpc>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rPr>
              <a:t>Relation of with w frequency v is given </a:t>
            </a:r>
            <a:r>
              <a:rPr lang="en-US" sz="2400" kern="0" dirty="0">
                <a:solidFill>
                  <a:schemeClr val="bg1"/>
                </a:solidFill>
                <a:effectLst/>
                <a:latin typeface="Symbol" panose="05050102010706020507" pitchFamily="18" charset="2"/>
                <a:ea typeface="Calibri" panose="020F0502020204030204" pitchFamily="34" charset="0"/>
              </a:rPr>
              <a:t>w</a:t>
            </a:r>
            <a:r>
              <a:rPr lang="en-US" sz="2400" kern="0" dirty="0">
                <a:solidFill>
                  <a:schemeClr val="bg1"/>
                </a:solidFill>
                <a:effectLst/>
                <a:latin typeface="Times New Roman" panose="02020603050405020304" pitchFamily="18" charset="0"/>
                <a:ea typeface="Calibri" panose="020F0502020204030204" pitchFamily="34" charset="0"/>
              </a:rPr>
              <a:t> = 2</a:t>
            </a:r>
            <a:r>
              <a:rPr lang="en-US" sz="2400" kern="0" dirty="0">
                <a:solidFill>
                  <a:schemeClr val="bg1"/>
                </a:solidFill>
                <a:effectLst/>
                <a:latin typeface="Symbol" panose="05050102010706020507" pitchFamily="18" charset="2"/>
                <a:ea typeface="Calibri" panose="020F0502020204030204" pitchFamily="34" charset="0"/>
              </a:rPr>
              <a:t>p</a:t>
            </a:r>
            <a:r>
              <a:rPr lang="en-US" sz="2400" kern="0" dirty="0">
                <a:solidFill>
                  <a:schemeClr val="bg1"/>
                </a:solidFill>
                <a:effectLst/>
                <a:latin typeface="Times New Roman" panose="02020603050405020304" pitchFamily="18" charset="0"/>
                <a:ea typeface="Calibri" panose="020F0502020204030204" pitchFamily="34" charset="0"/>
              </a:rPr>
              <a:t>vor</a:t>
            </a:r>
            <a:r>
              <a:rPr lang="en-US" sz="2400" kern="0" dirty="0">
                <a:solidFill>
                  <a:schemeClr val="bg1"/>
                </a:solidFill>
                <a:effectLst/>
                <a:latin typeface="Symbol" panose="05050102010706020507" pitchFamily="18" charset="2"/>
                <a:ea typeface="Calibri" panose="020F0502020204030204" pitchFamily="34" charset="0"/>
              </a:rPr>
              <a:t>w</a:t>
            </a:r>
            <a:r>
              <a:rPr lang="en-US" sz="2400" kern="0" dirty="0">
                <a:solidFill>
                  <a:schemeClr val="bg1"/>
                </a:solidFill>
                <a:effectLst/>
                <a:latin typeface="Times New Roman" panose="02020603050405020304" pitchFamily="18" charset="0"/>
                <a:ea typeface="Calibri" panose="020F0502020204030204" pitchFamily="34" charset="0"/>
              </a:rPr>
              <a:t> = 2</a:t>
            </a:r>
            <a:r>
              <a:rPr lang="en-US" sz="2400" kern="0" dirty="0">
                <a:solidFill>
                  <a:schemeClr val="bg1"/>
                </a:solidFill>
                <a:effectLst/>
                <a:latin typeface="Symbol" panose="05050102010706020507" pitchFamily="18" charset="2"/>
                <a:ea typeface="Calibri" panose="020F0502020204030204" pitchFamily="34" charset="0"/>
              </a:rPr>
              <a:t>p</a:t>
            </a:r>
            <a:r>
              <a:rPr lang="en-US" sz="2400" kern="0" dirty="0">
                <a:solidFill>
                  <a:schemeClr val="bg1"/>
                </a:solidFill>
                <a:effectLst/>
                <a:latin typeface="Times New Roman" panose="02020603050405020304" pitchFamily="18" charset="0"/>
                <a:ea typeface="Calibri" panose="020F0502020204030204" pitchFamily="34" charset="0"/>
              </a:rPr>
              <a:t>/T.</a:t>
            </a:r>
            <a:endParaRPr lang="en-IN" sz="2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6272CAF5-BCE7-79F8-96EC-37E1E614422B}"/>
              </a:ext>
            </a:extLst>
          </p:cNvPr>
          <p:cNvPicPr>
            <a:picLocks noChangeAspect="1"/>
          </p:cNvPicPr>
          <p:nvPr/>
        </p:nvPicPr>
        <p:blipFill>
          <a:blip r:embed="rId2"/>
          <a:stretch>
            <a:fillRect/>
          </a:stretch>
        </p:blipFill>
        <p:spPr>
          <a:xfrm>
            <a:off x="3339960" y="2114399"/>
            <a:ext cx="3829584" cy="1876687"/>
          </a:xfrm>
          <a:prstGeom prst="rect">
            <a:avLst/>
          </a:prstGeom>
        </p:spPr>
      </p:pic>
      <p:sp>
        <p:nvSpPr>
          <p:cNvPr id="8" name="TextBox 7">
            <a:extLst>
              <a:ext uri="{FF2B5EF4-FFF2-40B4-BE49-F238E27FC236}">
                <a16:creationId xmlns:a16="http://schemas.microsoft.com/office/drawing/2014/main" id="{1F14CADC-902D-B100-51AE-D21BA28A2D52}"/>
              </a:ext>
            </a:extLst>
          </p:cNvPr>
          <p:cNvSpPr txBox="1"/>
          <p:nvPr/>
        </p:nvSpPr>
        <p:spPr>
          <a:xfrm>
            <a:off x="1063504" y="4322977"/>
            <a:ext cx="10064991" cy="1637436"/>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 graph of the displacement of the string element at x = 0 as a function of time, as the sinusoidal wave passes through it. The amplitude a is indicated. Atypical period T, measured from </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anarbitrary</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time 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is also indicated.</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492043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D6A609-D3E3-1EFA-144C-A5173FD55081}"/>
              </a:ext>
            </a:extLst>
          </p:cNvPr>
          <p:cNvSpPr txBox="1"/>
          <p:nvPr/>
        </p:nvSpPr>
        <p:spPr>
          <a:xfrm>
            <a:off x="379331" y="380515"/>
            <a:ext cx="10719816" cy="6308265"/>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rgbClr val="FFFF00"/>
                </a:solidFill>
                <a:effectLst/>
                <a:latin typeface="Times New Roman" panose="02020603050405020304" pitchFamily="18" charset="0"/>
                <a:ea typeface="Tahoma" panose="020B0604030504040204" pitchFamily="34" charset="0"/>
                <a:cs typeface="Times New Roman" panose="02020603050405020304" pitchFamily="18" charset="0"/>
              </a:rPr>
              <a:t>3.	Problem:- </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 wave travelling along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astring</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is described by, y(x, t) = 0.005 sin 	(80.0 x - 3.0 t), in which the numerical constants are in SI units (0.005 m, 80.0 	rad m</a:t>
            </a:r>
            <a:r>
              <a:rPr lang="en-US" sz="2400" kern="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and 3.0 rad </a:t>
            </a:r>
            <a:r>
              <a:rPr lang="en-US" sz="2400" kern="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s-1</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Calculate (a) the amplitude,(b) the wavelength, and 	(c) the period and frequency of the wave. Also, calculate the displacement y of 	the wave at a distance x = 30.0 cm and time t = 20 s?</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rgbClr val="92D050"/>
                </a:solidFill>
                <a:effectLst/>
                <a:latin typeface="Times New Roman" panose="02020603050405020304" pitchFamily="18" charset="0"/>
                <a:ea typeface="Tahoma" panose="020B0604030504040204" pitchFamily="34" charset="0"/>
                <a:cs typeface="Times New Roman" panose="02020603050405020304" pitchFamily="18" charset="0"/>
              </a:rPr>
              <a:t>	Answer</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Applying displacement equation,</a:t>
            </a: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y (x, t) = a sin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 </a:t>
            </a:r>
            <a:r>
              <a:rPr lang="en-US" sz="2400" kern="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we find(a) (he amplitude of the wave is 0.005 m = 5 mm. (b) the angular wave 	number k and angular frequency w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arek</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 80.0 m</a:t>
            </a:r>
            <a:r>
              <a:rPr lang="en-US" sz="2400" kern="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and w) = 3.0 s</a:t>
            </a:r>
            <a:r>
              <a:rPr lang="en-US" sz="2400" kern="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-1</a:t>
            </a:r>
            <a:endParaRPr lang="en-IN" sz="2400" kern="10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l = 2p/k = (2 pt)/ (80.0)m</a:t>
            </a:r>
            <a:r>
              <a:rPr lang="en-US" sz="2400" kern="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-1</a:t>
            </a:r>
            <a:endParaRPr lang="en-IN" sz="2400" kern="10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 7.85 cm</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(c) Now we relate T tow by the relation</a:t>
            </a: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T = 2p/w = (2p)/ (3.0) s</a:t>
            </a:r>
            <a:r>
              <a:rPr lang="en-US" sz="2400" kern="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-1</a:t>
            </a:r>
          </a:p>
        </p:txBody>
      </p:sp>
    </p:spTree>
    <p:extLst>
      <p:ext uri="{BB962C8B-B14F-4D97-AF65-F5344CB8AC3E}">
        <p14:creationId xmlns:p14="http://schemas.microsoft.com/office/powerpoint/2010/main" val="304834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D6A609-D3E3-1EFA-144C-A5173FD55081}"/>
              </a:ext>
            </a:extLst>
          </p:cNvPr>
          <p:cNvSpPr txBox="1"/>
          <p:nvPr/>
        </p:nvSpPr>
        <p:spPr>
          <a:xfrm>
            <a:off x="509016" y="656745"/>
            <a:ext cx="10719816" cy="3775905"/>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Frequency. v = t/T = 0.48 Hz.</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 displacement y at x = 30.0 cm and time t = 20 sis given by</a:t>
            </a:r>
          </a:p>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y 	= (0.005 m) sin (80.0 x 0.3 - 3.0 x 20)</a:t>
            </a:r>
          </a:p>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(0.005 m) sin(-36 x 12</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p</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t>
            </a:r>
          </a:p>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(0.005 m) sin (1.699)</a:t>
            </a:r>
          </a:p>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(0.005 m) sin (97°)</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07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-5 mm</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331599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DA5FD8-4139-A51B-F9FD-339FB0C9E32D}"/>
              </a:ext>
            </a:extLst>
          </p:cNvPr>
          <p:cNvSpPr txBox="1"/>
          <p:nvPr/>
        </p:nvSpPr>
        <p:spPr>
          <a:xfrm>
            <a:off x="1270489" y="1120676"/>
            <a:ext cx="10001249" cy="2308324"/>
          </a:xfrm>
          <a:prstGeom prst="rect">
            <a:avLst/>
          </a:prstGeom>
          <a:noFill/>
        </p:spPr>
        <p:txBody>
          <a:bodyPr wrap="square">
            <a:spAutoFit/>
          </a:bodyPr>
          <a:lstStyle/>
          <a:p>
            <a:pPr marL="342900" marR="0" indent="-342900" algn="just">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Travelling waves are those waves which travel from one medium to another.</a:t>
            </a:r>
          </a:p>
          <a:p>
            <a:pPr marL="342900" marR="0" indent="-342900" algn="just">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They are also known as progressive wave. Because they progress from one point to another.</a:t>
            </a:r>
          </a:p>
          <a:p>
            <a:pPr marL="342900" marR="0" indent="-342900" algn="just">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Both longitudinal and transverse waves can be travelling wave.</a:t>
            </a:r>
          </a:p>
          <a:p>
            <a:pPr marL="342900" marR="0" indent="-342900" algn="just">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Wave as a whole moves along one direction.</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FC896804-74B6-239E-D0E5-649C4A715190}"/>
              </a:ext>
            </a:extLst>
          </p:cNvPr>
          <p:cNvSpPr txBox="1"/>
          <p:nvPr/>
        </p:nvSpPr>
        <p:spPr>
          <a:xfrm>
            <a:off x="1601340" y="342110"/>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Travelling Waves</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a:extLst>
              <a:ext uri="{FF2B5EF4-FFF2-40B4-BE49-F238E27FC236}">
                <a16:creationId xmlns:a16="http://schemas.microsoft.com/office/drawing/2014/main" id="{D68C869E-A8EB-2886-CFB0-F3851021E9C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56001" y="3785820"/>
            <a:ext cx="4743636" cy="2140195"/>
          </a:xfrm>
          <a:prstGeom prst="rect">
            <a:avLst/>
          </a:prstGeom>
          <a:noFill/>
          <a:ln>
            <a:noFill/>
          </a:ln>
        </p:spPr>
      </p:pic>
    </p:spTree>
    <p:extLst>
      <p:ext uri="{BB962C8B-B14F-4D97-AF65-F5344CB8AC3E}">
        <p14:creationId xmlns:p14="http://schemas.microsoft.com/office/powerpoint/2010/main" val="3278211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4B575E-6C31-BC0F-B04B-6B359ADB856F}"/>
              </a:ext>
            </a:extLst>
          </p:cNvPr>
          <p:cNvSpPr txBox="1"/>
          <p:nvPr/>
        </p:nvSpPr>
        <p:spPr>
          <a:xfrm>
            <a:off x="1022838" y="512080"/>
            <a:ext cx="10231316" cy="5984331"/>
          </a:xfrm>
          <a:prstGeom prst="rect">
            <a:avLst/>
          </a:prstGeom>
          <a:noFill/>
        </p:spPr>
        <p:txBody>
          <a:bodyPr wrap="square">
            <a:spAutoFit/>
          </a:bodyPr>
          <a:lstStyle/>
          <a:p>
            <a:pPr marL="0" marR="0">
              <a:lnSpc>
                <a:spcPct val="107000"/>
              </a:lnSpc>
              <a:spcBef>
                <a:spcPts val="0"/>
              </a:spcBef>
              <a:spcAft>
                <a:spcPts val="0"/>
              </a:spcAft>
            </a:pPr>
            <a:r>
              <a:rPr lang="en-US" sz="2400" kern="0" dirty="0">
                <a:solidFill>
                  <a:srgbClr val="FFFF00"/>
                </a:solidFill>
                <a:latin typeface="Tahoma" panose="020B0604030504040204" pitchFamily="34" charset="0"/>
                <a:ea typeface="Tahoma" panose="020B0604030504040204" pitchFamily="34" charset="0"/>
                <a:cs typeface="Tahoma" panose="020B0604030504040204" pitchFamily="34" charset="0"/>
              </a:rPr>
              <a:t>Th</a:t>
            </a:r>
            <a:r>
              <a:rPr lang="en-US" sz="2400"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e speed of a travelling wave</a:t>
            </a:r>
            <a:endParaRPr lang="en-IN" sz="2400" kern="100" dirty="0">
              <a:solidFill>
                <a:srgbClr val="FFFF00"/>
              </a:solidFill>
              <a:effectLst/>
              <a:latin typeface="Tahoma" panose="020B0604030504040204" pitchFamily="34" charset="0"/>
              <a:ea typeface="Tahoma" panose="020B0604030504040204" pitchFamily="34" charset="0"/>
              <a:cs typeface="Tahoma" panose="020B0604030504040204" pitchFamily="34" charset="0"/>
            </a:endParaRPr>
          </a:p>
          <a:p>
            <a:pPr marL="457200" marR="0" indent="-4572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To determine the speed of a travelling wave.</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 propagation of the wave always takes place along the +(</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ive</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b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b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x-axis.</a:t>
            </a:r>
          </a:p>
          <a:p>
            <a:pPr marL="457200" marR="0" indent="-4572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It is denoted by v.</a:t>
            </a:r>
          </a:p>
          <a:p>
            <a:pPr marL="457200" marR="0" indent="-4572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Consider transverse wave moving along (+) </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ive</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x axis.</a:t>
            </a:r>
          </a:p>
          <a:p>
            <a:pPr marL="457200" marR="0" indent="-4572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Displacement equation y (x, t) = a sin (</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kx</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wt</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assuming </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ip</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0.</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In case of </a:t>
            </a:r>
            <a:r>
              <a:rPr lang="en-US" sz="2400" b="1"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transverse wave</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the y denotes the movement of particles along y-axis. x denotes the direction of wave propagation in terms of </a:t>
            </a:r>
            <a:b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b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x axis.</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y-axis denotes the displacement of the particles of the medium in case of transverse wave and in case of longitudinal wave x denotes the movement of the particles along x-axis.</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In case of </a:t>
            </a:r>
            <a:r>
              <a:rPr lang="en-US" sz="2400" b="1"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longitudinal wave </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 motion of particles takes place along x-axis and not along y-axis. </a:t>
            </a:r>
          </a:p>
        </p:txBody>
      </p:sp>
    </p:spTree>
    <p:extLst>
      <p:ext uri="{BB962C8B-B14F-4D97-AF65-F5344CB8AC3E}">
        <p14:creationId xmlns:p14="http://schemas.microsoft.com/office/powerpoint/2010/main" val="4095582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4B575E-6C31-BC0F-B04B-6B359ADB856F}"/>
              </a:ext>
            </a:extLst>
          </p:cNvPr>
          <p:cNvSpPr txBox="1"/>
          <p:nvPr/>
        </p:nvSpPr>
        <p:spPr>
          <a:xfrm>
            <a:off x="1040423" y="811019"/>
            <a:ext cx="10111154" cy="4448975"/>
          </a:xfrm>
          <a:prstGeom prst="rect">
            <a:avLst/>
          </a:prstGeom>
          <a:noFill/>
        </p:spPr>
        <p:txBody>
          <a:bodyPr wrap="square">
            <a:spAutoFit/>
          </a:bodyPr>
          <a:lstStyle/>
          <a:p>
            <a:pPr marL="457200" marR="0" indent="-4572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 form of equation remains the same for both transverse and longitudinal wave.</a:t>
            </a:r>
          </a:p>
          <a:p>
            <a:pPr marL="457200" marR="0" indent="-4572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Only the direction of propagation i.e. the direction of the movement of the particles differs in case of transverse and longitudinal waves.</a:t>
            </a:r>
          </a:p>
          <a:p>
            <a:pPr marL="457200" marR="0" indent="-4572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We have considered only the motion along the horizontal direction i.e. x-axis. i.e. motion of all the peaks and which is amotion of a straight line.</a:t>
            </a:r>
          </a:p>
          <a:p>
            <a:pPr marL="457200" marR="0" indent="-4572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Displacement takes place along the straight line along x-axis.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705844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57A5D0C-6CD0-4C9C-B71F-CA87F87AA966}"/>
              </a:ext>
            </a:extLst>
          </p:cNvPr>
          <p:cNvSpPr txBox="1"/>
          <p:nvPr/>
        </p:nvSpPr>
        <p:spPr>
          <a:xfrm>
            <a:off x="703504" y="873669"/>
            <a:ext cx="10603404" cy="5589159"/>
          </a:xfrm>
          <a:prstGeom prst="rect">
            <a:avLst/>
          </a:prstGeom>
          <a:noFill/>
        </p:spPr>
        <p:txBody>
          <a:bodyPr wrap="square">
            <a:spAutoFit/>
          </a:bodyPr>
          <a:lstStyle/>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We have considered only the motion along the horizontal direction i.e. </a:t>
            </a:r>
            <a:b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b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x-axis. i.e. motion of all the peaks and which is a motion of a straight line, </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Displacement takes place along the straight line along x-axis.</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y component does not play much role as it talks about the movement of particles of the medium.</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when we are considering the peaks as a result phase does not have any role. That is phase is constant.</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y/a=sin(</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kx</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err="1">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=&gt; sin</a:t>
            </a:r>
            <a:r>
              <a:rPr lang="en-US" sz="2400" kern="0" baseline="30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(y/a) = (</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kx</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err="1">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t>
            </a:r>
          </a:p>
          <a:p>
            <a:pPr marR="0" algn="just">
              <a:lnSpc>
                <a:spcPct val="107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=&gt; x = (1/k) sin</a:t>
            </a:r>
            <a:r>
              <a:rPr lang="en-US" sz="2400" kern="0" baseline="30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(y/a) + </a:t>
            </a:r>
            <a:r>
              <a:rPr lang="en-US" sz="2400" kern="0" dirty="0" err="1">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/k (where (1/k)sin</a:t>
            </a:r>
            <a:r>
              <a:rPr lang="en-US" sz="2400" kern="0" baseline="30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(y/a) is constant)</a:t>
            </a:r>
          </a:p>
          <a:p>
            <a:pPr marR="0" algn="just">
              <a:lnSpc>
                <a:spcPct val="107000"/>
              </a:lnSpc>
              <a:spcBef>
                <a:spcPts val="0"/>
              </a:spcBef>
              <a:spcAft>
                <a:spcPts val="0"/>
              </a:spcAft>
            </a:pP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&gt; Speed V &gt; dx/dt -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/k</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(By differentiating with time. (</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i</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/k)sin</a:t>
            </a:r>
            <a:r>
              <a:rPr lang="en-US" sz="2400" kern="0" baseline="30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(y/a)=0 as differentiating a constant term is 0.)</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Therefore Wave Speed V =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/k where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 </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angular frequency and k = wave number.</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4044037E-2ECA-79D8-3BF7-BEAD361F1543}"/>
              </a:ext>
            </a:extLst>
          </p:cNvPr>
          <p:cNvSpPr txBox="1"/>
          <p:nvPr/>
        </p:nvSpPr>
        <p:spPr>
          <a:xfrm>
            <a:off x="1671679" y="219019"/>
            <a:ext cx="8327571"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Travelling Waves</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449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BB733F-C560-404C-EC12-C95C5C05AA4E}"/>
              </a:ext>
            </a:extLst>
          </p:cNvPr>
          <p:cNvSpPr txBox="1"/>
          <p:nvPr/>
        </p:nvSpPr>
        <p:spPr>
          <a:xfrm>
            <a:off x="1060205" y="660678"/>
            <a:ext cx="10071589" cy="5167312"/>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Different Expressions for Wave Speed</a:t>
            </a:r>
            <a:endParaRPr lang="en-IN" sz="2400" kern="100" dirty="0">
              <a:solidFill>
                <a:srgbClr val="FFFF00"/>
              </a:solidFill>
              <a:effectLst/>
              <a:latin typeface="Tahoma" panose="020B0604030504040204" pitchFamily="34" charset="0"/>
              <a:ea typeface="Tahoma" panose="020B0604030504040204" pitchFamily="34" charset="0"/>
              <a:cs typeface="Tahoma" panose="020B0604030504040204" pitchFamily="34" charset="0"/>
            </a:endParaRPr>
          </a:p>
          <a:p>
            <a:pPr marL="342900" marR="0" indent="-342900" algn="just">
              <a:lnSpc>
                <a:spcPct val="20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wave speed V-</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/k. By definition of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 </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(2</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p</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 where </a:t>
            </a:r>
          </a:p>
          <a:p>
            <a:pPr marL="342900" marR="0" indent="-342900" algn="just">
              <a:lnSpc>
                <a:spcPct val="20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 is period of the wave,</a:t>
            </a:r>
          </a:p>
          <a:p>
            <a:pPr marL="342900" marR="0" indent="-342900" algn="just">
              <a:lnSpc>
                <a:spcPct val="20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Also k = (2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p</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l</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Therefore v = (2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p</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)/(T)/(2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p</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l</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l</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a:t>
            </a:r>
          </a:p>
          <a:p>
            <a:pPr marL="342900" marR="0" indent="-342900" algn="just">
              <a:lnSpc>
                <a:spcPct val="20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 =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l</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As wavelength of a wave increases as a result frequency of the wave decreases as a result speed of wave is constant.</a:t>
            </a:r>
          </a:p>
          <a:p>
            <a:pPr marL="342900" marR="0" indent="-342900" algn="just">
              <a:lnSpc>
                <a:spcPct val="20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wave speed is determined by the properties of the medium.</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299610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24F3CB-B011-A5EB-1D0F-8582DA8647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11330" y="387594"/>
            <a:ext cx="3793029" cy="2179760"/>
          </a:xfrm>
          <a:prstGeom prst="rect">
            <a:avLst/>
          </a:prstGeom>
          <a:noFill/>
          <a:ln>
            <a:noFill/>
          </a:ln>
        </p:spPr>
      </p:pic>
      <p:sp>
        <p:nvSpPr>
          <p:cNvPr id="5" name="TextBox 4">
            <a:extLst>
              <a:ext uri="{FF2B5EF4-FFF2-40B4-BE49-F238E27FC236}">
                <a16:creationId xmlns:a16="http://schemas.microsoft.com/office/drawing/2014/main" id="{F23A67BD-FBB2-B78A-C3E9-AC11CAF5F84E}"/>
              </a:ext>
            </a:extLst>
          </p:cNvPr>
          <p:cNvSpPr txBox="1"/>
          <p:nvPr/>
        </p:nvSpPr>
        <p:spPr>
          <a:xfrm>
            <a:off x="1099588" y="3018512"/>
            <a:ext cx="10330412" cy="2241960"/>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The plots of y (x, t) = a sin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Tahoma" panose="020B060403050404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Tahoma" panose="020B060403050404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at two instants of time differing by an interval At, at t = 0 and then at t = </a:t>
            </a:r>
            <a:r>
              <a:rPr lang="en-US" sz="2400" kern="0" dirty="0">
                <a:solidFill>
                  <a:schemeClr val="bg1"/>
                </a:solidFill>
                <a:effectLst/>
                <a:latin typeface="Symbol" panose="05050102010706020507" pitchFamily="18" charset="2"/>
                <a:ea typeface="Tahoma" panose="020B0604030504040204" pitchFamily="34" charset="0"/>
                <a:cs typeface="Times New Roman" panose="02020603050405020304" pitchFamily="18" charset="0"/>
              </a:rPr>
              <a:t>D</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t.  As the wave moves to the right at velocity v, the entire curve shifts a distance Ax during At. The point A rides the waveform but the string element moves only up and down.</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2606334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ECF5AC-C1FE-4F22-6B5C-BDD5ADCD06D4}"/>
              </a:ext>
            </a:extLst>
          </p:cNvPr>
          <p:cNvSpPr txBox="1"/>
          <p:nvPr/>
        </p:nvSpPr>
        <p:spPr>
          <a:xfrm>
            <a:off x="1024303" y="1165781"/>
            <a:ext cx="9837290" cy="5202963"/>
          </a:xfrm>
          <a:prstGeom prst="rect">
            <a:avLst/>
          </a:prstGeom>
          <a:noFill/>
        </p:spPr>
        <p:txBody>
          <a:bodyPr wrap="square">
            <a:spAutoFit/>
          </a:bodyPr>
          <a:lstStyle/>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a stretched string and if given transverse disturbance on one end then the disturbance travels throughout the string.</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Thereby giving rise to transverse waves.</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particles move up and down and the waves travel perpendicular to the oscillation of the particles.</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Transverse wave speed determined by:</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Mass per unit length- As mass gives rise to Kinetic energy. If no mass then  o kinetic energy.  Then there will be no velocity.</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 is denoted by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m</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Tension-Tension is the key factor which makes the disturbance propagates along the string,</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Because of tension the disturbance travels throughout the wave.</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 is denoted by T.</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0D6E1B9-1889-2AB0-C22A-B6C36B47F647}"/>
              </a:ext>
            </a:extLst>
          </p:cNvPr>
          <p:cNvSpPr txBox="1"/>
          <p:nvPr/>
        </p:nvSpPr>
        <p:spPr>
          <a:xfrm>
            <a:off x="1330406" y="361192"/>
            <a:ext cx="9531187" cy="646331"/>
          </a:xfrm>
          <a:prstGeom prst="rect">
            <a:avLst/>
          </a:prstGeom>
          <a:noFill/>
        </p:spPr>
        <p:txBody>
          <a:bodyPr wrap="square" rtlCol="0">
            <a:spAutoFit/>
          </a:bodyPr>
          <a:lstStyle/>
          <a:p>
            <a:pPr algn="ctr"/>
            <a:r>
              <a:rPr lang="en-US" sz="3600" b="1" spc="-5" dirty="0">
                <a:solidFill>
                  <a:srgbClr val="92D050"/>
                </a:solidFill>
                <a:latin typeface="Times New Roman"/>
                <a:cs typeface="Times New Roman"/>
              </a:rPr>
              <a:t>Speed of a transverse wave in a stretched string </a:t>
            </a:r>
            <a:endParaRPr lang="en-IN" sz="3600" b="1" dirty="0">
              <a:solidFill>
                <a:srgbClr val="92D050"/>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FD17F85B-DF2C-16C0-A85D-1B925896185F}"/>
              </a:ext>
            </a:extLst>
          </p:cNvPr>
          <p:cNvPicPr>
            <a:picLocks noChangeAspect="1"/>
          </p:cNvPicPr>
          <p:nvPr/>
        </p:nvPicPr>
        <p:blipFill>
          <a:blip r:embed="rId2"/>
          <a:stretch>
            <a:fillRect/>
          </a:stretch>
        </p:blipFill>
        <p:spPr>
          <a:xfrm>
            <a:off x="8530608" y="5277823"/>
            <a:ext cx="1848108" cy="828791"/>
          </a:xfrm>
          <a:prstGeom prst="rect">
            <a:avLst/>
          </a:prstGeom>
        </p:spPr>
      </p:pic>
    </p:spTree>
    <p:extLst>
      <p:ext uri="{BB962C8B-B14F-4D97-AF65-F5344CB8AC3E}">
        <p14:creationId xmlns:p14="http://schemas.microsoft.com/office/powerpoint/2010/main" val="197327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EC90AD-FC9D-BE7D-3D3B-2531005EE5BF}"/>
              </a:ext>
            </a:extLst>
          </p:cNvPr>
          <p:cNvSpPr txBox="1"/>
          <p:nvPr/>
        </p:nvSpPr>
        <p:spPr>
          <a:xfrm>
            <a:off x="1093175" y="838461"/>
            <a:ext cx="10213731" cy="4694298"/>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Dimensional Analysis to show how the speed is related to mass per unit length and Tension</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m</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[M]/[L] = [ML</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 = F = ma = [M][LT</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[MLT</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(ii)</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Dividing equation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by (ii):- [ML</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]/[MLT</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L</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=[T/L]</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[TL</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=1/v</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Therefore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m</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 = 1/v</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 = C/T/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m</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where C = dimensionless constant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Conclusion: v depends on properties of the medium and not on frequency of the 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301D0E2F-1F59-A1D4-E866-68E2C22298F4}"/>
              </a:ext>
            </a:extLst>
          </p:cNvPr>
          <p:cNvSpPr txBox="1"/>
          <p:nvPr/>
        </p:nvSpPr>
        <p:spPr>
          <a:xfrm>
            <a:off x="2730012" y="218516"/>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Speed of a transverse wave </a:t>
            </a:r>
            <a:endParaRPr lang="en-IN" sz="3200" dirty="0"/>
          </a:p>
        </p:txBody>
      </p:sp>
    </p:spTree>
    <p:extLst>
      <p:ext uri="{BB962C8B-B14F-4D97-AF65-F5344CB8AC3E}">
        <p14:creationId xmlns:p14="http://schemas.microsoft.com/office/powerpoint/2010/main" val="6610486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EC90AD-FC9D-BE7D-3D3B-2531005EE5BF}"/>
              </a:ext>
            </a:extLst>
          </p:cNvPr>
          <p:cNvSpPr txBox="1"/>
          <p:nvPr/>
        </p:nvSpPr>
        <p:spPr>
          <a:xfrm>
            <a:off x="635243" y="484443"/>
            <a:ext cx="10470907" cy="5889113"/>
          </a:xfrm>
          <a:prstGeom prst="rect">
            <a:avLst/>
          </a:prstGeom>
          <a:noFill/>
        </p:spPr>
        <p:txBody>
          <a:bodyPr wrap="square">
            <a:spAutoFit/>
          </a:bodyPr>
          <a:lstStyle/>
          <a:p>
            <a:pPr algn="just">
              <a:lnSpc>
                <a:spcPct val="200000"/>
              </a:lnSpc>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4.	Problem:-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steel wire 0.72 m long has a mass of 5.0 x10</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kg. If the wire is  	the  a tension of 60 N, what is the speed of transverse waves on the wire?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0"/>
              </a:spcAft>
            </a:pPr>
            <a:r>
              <a:rPr lang="en-US" sz="2400" kern="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	Answer: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Mass per unit length of the wire,0.72 m</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0"/>
              </a:spcAft>
            </a:pP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	m</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5.0 x 10</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kg</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6.9 x 10</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kgm</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IN" sz="2400" kern="10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Tension, T = 60 N</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 speed of wave on the wire is given by, v = C\T/p</a:t>
            </a:r>
          </a:p>
          <a:p>
            <a:pPr marL="0" marR="0" algn="just">
              <a:lnSpc>
                <a:spcPct val="20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(60)/ (6.9 x 10</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kgm</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93 ms</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IN" sz="2400" kern="10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28389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1A6C6E-26BD-1E93-53A0-385542013FD2}"/>
              </a:ext>
            </a:extLst>
          </p:cNvPr>
          <p:cNvSpPr txBox="1"/>
          <p:nvPr/>
        </p:nvSpPr>
        <p:spPr>
          <a:xfrm>
            <a:off x="424778" y="732477"/>
            <a:ext cx="10586122" cy="5679440"/>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5.	Problem:-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string of mass 2.50 kg is under a tension of 200 N.  The length 	of the stretched string is 20.0 m. If the transverse jerk is struck at one end of 	the string, how long does the disturbance take to reach the other end?</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	Answer:-</a:t>
            </a:r>
            <a:endParaRPr lang="en-IN" sz="2400" kern="10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Mass of the string, 	M = 2.50 kg</a:t>
            </a: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Tension in the string, 	T  = 200 N</a:t>
            </a: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Length of the string, 	I  = 20.0 m</a:t>
            </a: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Mass per unit length,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m</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M/l = 2.50/20 = 0.125 kgm</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 velocity (v) of the transverse wave in the string is given by the relation: </a:t>
            </a:r>
            <a:b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v = /T/</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m</a:t>
            </a: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=/200/0.125 = /1600 = 40m/s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Therefore, time taken by the disturbance to reach the other end, </a:t>
            </a:r>
            <a:b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 = l/v = 20/40 = 0.50s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E5217C72-E3BB-8BE3-17CF-3B94F3A6E581}"/>
              </a:ext>
            </a:extLst>
          </p:cNvPr>
          <p:cNvSpPr txBox="1"/>
          <p:nvPr/>
        </p:nvSpPr>
        <p:spPr>
          <a:xfrm>
            <a:off x="2730012" y="148176"/>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Numerical</a:t>
            </a:r>
            <a:endParaRPr lang="en-IN" sz="3200" dirty="0"/>
          </a:p>
        </p:txBody>
      </p:sp>
    </p:spTree>
    <p:extLst>
      <p:ext uri="{BB962C8B-B14F-4D97-AF65-F5344CB8AC3E}">
        <p14:creationId xmlns:p14="http://schemas.microsoft.com/office/powerpoint/2010/main" val="7125665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CF3B2A0-CF04-AE0A-5C04-970E34ECEDAF}"/>
              </a:ext>
            </a:extLst>
          </p:cNvPr>
          <p:cNvSpPr txBox="1"/>
          <p:nvPr/>
        </p:nvSpPr>
        <p:spPr>
          <a:xfrm>
            <a:off x="420565" y="741793"/>
            <a:ext cx="11350869" cy="4807791"/>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6.	Problem:-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steel wire has a length of 12.0 m and a mass of 2.1 C kg. What should 	be the tension in the wire so that speed of a transverse wave on the wire equals the 	speed of sound in dry air at 20° C = 343 m s</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	Answer:-</a:t>
            </a:r>
            <a:endParaRPr lang="en-IN" sz="2400" kern="10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Length of the steel wire,  I = 12 m</a:t>
            </a: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Mass of the steel wire,    m = 2.10 kg</a:t>
            </a: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Velocity of the transverse wave, v = 343 m/s</a:t>
            </a: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Mass per unit length,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m</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m/l= 2.10/12 =0.175 kgm</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IN" sz="2400" kern="10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For tension T, velocity of the transverse wave can be obtained using the relation:</a:t>
            </a: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v= \T/p</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Therefore T=v2p</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(343)2 * 0.175 = 20588.575 - 2.06 x 104 N</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53545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F2D6D90-5185-D373-CFE8-26E454ED5F48}"/>
              </a:ext>
            </a:extLst>
          </p:cNvPr>
          <p:cNvSpPr txBox="1"/>
          <p:nvPr/>
        </p:nvSpPr>
        <p:spPr>
          <a:xfrm>
            <a:off x="1059473" y="827518"/>
            <a:ext cx="10440865" cy="5268815"/>
          </a:xfrm>
          <a:prstGeom prst="rect">
            <a:avLst/>
          </a:prstGeom>
          <a:noFill/>
        </p:spPr>
        <p:txBody>
          <a:bodyPr wrap="square">
            <a:spAutoFit/>
          </a:bodyPr>
          <a:lstStyle/>
          <a:p>
            <a:pPr marL="0" marR="0">
              <a:lnSpc>
                <a:spcPct val="107000"/>
              </a:lnSpc>
              <a:spcBef>
                <a:spcPts val="0"/>
              </a:spcBef>
              <a:spcAft>
                <a:spcPts val="0"/>
              </a:spcAft>
            </a:pPr>
            <a:r>
              <a:rPr lang="en-US" sz="28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Speed of a longitudinal wave in a stretched string</a:t>
            </a:r>
            <a:endParaRPr lang="en-IN" sz="28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Longitudinal wave speed determined by:</a:t>
            </a:r>
            <a:endParaRPr lang="en-IN" sz="2400" kern="10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Density - Longitudinal wave is formed due to compressions (particles very close to each other) and rarefactions</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(particles are far from each other), </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certain places it is very dense and at certain places it is very less dense. So density plays a very important role.</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 is denoted by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Bulk modulus- Bulk modulus tells how does the volume of a medium changes when the pressure on it changes,</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 we change the pressure of compressions or rarefactions then the volume of the medium changes.</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 is denoted by 8.</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312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2B00472-08A4-5DC2-B175-5BCBB8134266}"/>
              </a:ext>
            </a:extLst>
          </p:cNvPr>
          <p:cNvSpPr txBox="1"/>
          <p:nvPr/>
        </p:nvSpPr>
        <p:spPr>
          <a:xfrm>
            <a:off x="1181100" y="985491"/>
            <a:ext cx="10134600" cy="3911135"/>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Dimensional Analysis to show how the speed is related to density and bulk modulus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 = mass/volume= [ML</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 = - (Change in pressure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D</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P))/Change in volume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D</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V/V))</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latin typeface="Symbol" panose="05050102010706020507" pitchFamily="18" charset="2"/>
                <a:ea typeface="Calibri" panose="020F0502020204030204" pitchFamily="34" charset="0"/>
                <a:cs typeface="Times New Roman" panose="02020603050405020304" pitchFamily="18" charset="0"/>
              </a:rPr>
              <a:t>D</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V/V is a dimensionless quantity as they are 2 similar quantities.</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latin typeface="Symbol" panose="05050102010706020507" pitchFamily="18" charset="2"/>
                <a:ea typeface="Calibri" panose="020F0502020204030204" pitchFamily="34" charset="0"/>
                <a:cs typeface="Times New Roman" panose="02020603050405020304" pitchFamily="18" charset="0"/>
              </a:rPr>
              <a:t>D</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 = F/A = ma/A =[M][LT</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[L</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[ML</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Dividing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 [ML</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/IML</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[L</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[TL</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1/v</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IN" sz="2400" kern="10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67835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907614-BAA5-2796-8461-E40AEF823833}"/>
              </a:ext>
            </a:extLst>
          </p:cNvPr>
          <p:cNvSpPr txBox="1"/>
          <p:nvPr/>
        </p:nvSpPr>
        <p:spPr>
          <a:xfrm>
            <a:off x="676275" y="809151"/>
            <a:ext cx="9829800" cy="1645259"/>
          </a:xfrm>
          <a:prstGeom prst="rect">
            <a:avLst/>
          </a:prstGeom>
          <a:noFill/>
        </p:spPr>
        <p:txBody>
          <a:bodyPr wrap="square">
            <a:spAutoFit/>
          </a:bodyPr>
          <a:lstStyle/>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Therefore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 = 1/v</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or v</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r</a:t>
            </a:r>
            <a:endPar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 = C \ (B/</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where C = dimensionless constant</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 case of fluids :-  v =  C \ (B/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 case of solids:- v = C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g</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BF5FDD9-609D-2549-1C24-F578547ECDD2}"/>
              </a:ext>
            </a:extLst>
          </p:cNvPr>
          <p:cNvSpPr txBox="1"/>
          <p:nvPr/>
        </p:nvSpPr>
        <p:spPr>
          <a:xfrm>
            <a:off x="2730012" y="224376"/>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Speed Of Longitudinal Waves</a:t>
            </a:r>
            <a:endParaRPr lang="en-IN" sz="3200" dirty="0"/>
          </a:p>
        </p:txBody>
      </p:sp>
      <p:sp>
        <p:nvSpPr>
          <p:cNvPr id="3" name="TextBox 2">
            <a:extLst>
              <a:ext uri="{FF2B5EF4-FFF2-40B4-BE49-F238E27FC236}">
                <a16:creationId xmlns:a16="http://schemas.microsoft.com/office/drawing/2014/main" id="{1F531D08-B8A4-217E-E5D0-BC34A7AACF33}"/>
              </a:ext>
            </a:extLst>
          </p:cNvPr>
          <p:cNvSpPr txBox="1"/>
          <p:nvPr/>
        </p:nvSpPr>
        <p:spPr>
          <a:xfrm>
            <a:off x="330444" y="2616178"/>
            <a:ext cx="10892204" cy="4017446"/>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7.	Problem;-</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Estimate the speed of sound in air at standard temperature and 	pressure. The mass of 1 mole of air is 29.0 x 10</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kg.</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	Answer:-</a:t>
            </a:r>
            <a:endParaRPr lang="en-IN" sz="2400" kern="10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We know that 1 mole of any gas occupies 22.4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litres</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STP. Therefore density 	of air at STP 	is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r</a:t>
            </a:r>
            <a:r>
              <a:rPr lang="en-US" sz="2400" kern="0" baseline="-25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(mass of one mole of air)/ (volume of one mole of air at 	STP) 29.0 x 10</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kg/22.4 x 10</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1.29 kgm</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endParaRPr lang="en-IN" sz="2400" kern="10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According to Newton's formula for the speed of sound in a medium, we get for 	the speed of sound in air at STP,</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v = [(l.0l x 10</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5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Nm</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/(l.29 kgm</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l/2</a:t>
            </a:r>
            <a:endParaRPr lang="en-IN" sz="2400" kern="10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280 ms</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IN" sz="2400" kern="10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97150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0DFEECA-96DC-1182-5549-56AB73DC5373}"/>
              </a:ext>
            </a:extLst>
          </p:cNvPr>
          <p:cNvSpPr txBox="1"/>
          <p:nvPr/>
        </p:nvSpPr>
        <p:spPr>
          <a:xfrm>
            <a:off x="962025" y="875275"/>
            <a:ext cx="10267950" cy="5993307"/>
          </a:xfrm>
          <a:prstGeom prst="rect">
            <a:avLst/>
          </a:prstGeom>
          <a:noFill/>
        </p:spPr>
        <p:txBody>
          <a:bodyPr wrap="square">
            <a:spAutoFit/>
          </a:bodyPr>
          <a:lstStyle/>
          <a:p>
            <a:pPr marL="0"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principle of superposition of waves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Principle of superposition of waves describes how the individual waveforms can be algebraically added to determine the net waveform.</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Waveform tells about the overall motion of the </a:t>
            </a:r>
            <a:r>
              <a:rPr lang="en-US" sz="2400" u="none" strike="noStrike"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wave.  </a:t>
            </a:r>
            <a:r>
              <a:rPr lang="en-US" sz="2400" u="none" strike="noStrike"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lt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does not tell about individual particles of the wave.</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Suppose we have 2 waves and</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Example of superposition of waves is Reflection of waves., Mathematically.</a:t>
            </a:r>
          </a:p>
          <a:p>
            <a:pPr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Case 1:</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2 waves which are in phase with each other. They have the same amplitude, same angular frequency, and same angular wave number.</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 wave 1 is represented by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Wave 2 is also represented by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By the principle of superposition the resultant wave (2a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will also be in phase with both the individual waves but the amplitude of the resultant wave will be more.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8E5D66C8-C0DB-E5AE-FD6D-45494A5620C0}"/>
              </a:ext>
            </a:extLst>
          </p:cNvPr>
          <p:cNvSpPr txBox="1"/>
          <p:nvPr/>
        </p:nvSpPr>
        <p:spPr>
          <a:xfrm>
            <a:off x="2139462" y="186276"/>
            <a:ext cx="742363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Principle of Superposition of Waves</a:t>
            </a:r>
            <a:endParaRPr lang="en-IN" sz="3200" dirty="0"/>
          </a:p>
        </p:txBody>
      </p:sp>
    </p:spTree>
    <p:extLst>
      <p:ext uri="{BB962C8B-B14F-4D97-AF65-F5344CB8AC3E}">
        <p14:creationId xmlns:p14="http://schemas.microsoft.com/office/powerpoint/2010/main" val="24598166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BF5FDD9-609D-2549-1C24-F578547ECDD2}"/>
              </a:ext>
            </a:extLst>
          </p:cNvPr>
          <p:cNvSpPr txBox="1"/>
          <p:nvPr/>
        </p:nvSpPr>
        <p:spPr>
          <a:xfrm>
            <a:off x="2730012" y="224376"/>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Speed Of Longitudinal Waves</a:t>
            </a:r>
            <a:endParaRPr lang="en-IN" sz="3200" dirty="0"/>
          </a:p>
        </p:txBody>
      </p:sp>
      <p:pic>
        <p:nvPicPr>
          <p:cNvPr id="2" name="Picture 1">
            <a:extLst>
              <a:ext uri="{FF2B5EF4-FFF2-40B4-BE49-F238E27FC236}">
                <a16:creationId xmlns:a16="http://schemas.microsoft.com/office/drawing/2014/main" id="{2680F980-83C8-063C-7564-35E5AE9349F1}"/>
              </a:ext>
            </a:extLst>
          </p:cNvPr>
          <p:cNvPicPr>
            <a:picLocks noChangeAspect="1"/>
          </p:cNvPicPr>
          <p:nvPr/>
        </p:nvPicPr>
        <p:blipFill>
          <a:blip r:embed="rId2"/>
          <a:stretch>
            <a:fillRect/>
          </a:stretch>
        </p:blipFill>
        <p:spPr>
          <a:xfrm>
            <a:off x="3662128" y="1099830"/>
            <a:ext cx="3992583" cy="5243819"/>
          </a:xfrm>
          <a:prstGeom prst="rect">
            <a:avLst/>
          </a:prstGeom>
        </p:spPr>
      </p:pic>
    </p:spTree>
    <p:extLst>
      <p:ext uri="{BB962C8B-B14F-4D97-AF65-F5344CB8AC3E}">
        <p14:creationId xmlns:p14="http://schemas.microsoft.com/office/powerpoint/2010/main" val="33289012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9AD9DA-32E8-F597-DD2D-AAE1B6295EA7}"/>
              </a:ext>
            </a:extLst>
          </p:cNvPr>
          <p:cNvSpPr txBox="1"/>
          <p:nvPr/>
        </p:nvSpPr>
        <p:spPr>
          <a:xfrm>
            <a:off x="990600" y="649343"/>
            <a:ext cx="9867900" cy="2436757"/>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Case 2:-</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when the two waves are completely out of phase.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If wave 1 is represented by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Wave 2 is represented by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=&gt;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 sin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=&gt;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457200" marR="0" indent="-4572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Therefore by superposition principle y =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0</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07EF8BEE-0D9C-1415-8AE6-E9DF206DC535}"/>
              </a:ext>
            </a:extLst>
          </p:cNvPr>
          <p:cNvPicPr>
            <a:picLocks noChangeAspect="1"/>
          </p:cNvPicPr>
          <p:nvPr/>
        </p:nvPicPr>
        <p:blipFill>
          <a:blip r:embed="rId2"/>
          <a:stretch>
            <a:fillRect/>
          </a:stretch>
        </p:blipFill>
        <p:spPr>
          <a:xfrm>
            <a:off x="2228711" y="3282516"/>
            <a:ext cx="2504681" cy="2926141"/>
          </a:xfrm>
          <a:prstGeom prst="rect">
            <a:avLst/>
          </a:prstGeom>
        </p:spPr>
      </p:pic>
      <p:pic>
        <p:nvPicPr>
          <p:cNvPr id="6" name="Picture 5">
            <a:extLst>
              <a:ext uri="{FF2B5EF4-FFF2-40B4-BE49-F238E27FC236}">
                <a16:creationId xmlns:a16="http://schemas.microsoft.com/office/drawing/2014/main" id="{16C71495-676A-A4CA-E23E-67D3D140B5DF}"/>
              </a:ext>
            </a:extLst>
          </p:cNvPr>
          <p:cNvPicPr>
            <a:picLocks noChangeAspect="1"/>
          </p:cNvPicPr>
          <p:nvPr/>
        </p:nvPicPr>
        <p:blipFill>
          <a:blip r:embed="rId3"/>
          <a:stretch>
            <a:fillRect/>
          </a:stretch>
        </p:blipFill>
        <p:spPr>
          <a:xfrm>
            <a:off x="5543342" y="3952854"/>
            <a:ext cx="4202998" cy="1912903"/>
          </a:xfrm>
          <a:prstGeom prst="rect">
            <a:avLst/>
          </a:prstGeom>
        </p:spPr>
      </p:pic>
    </p:spTree>
    <p:extLst>
      <p:ext uri="{BB962C8B-B14F-4D97-AF65-F5344CB8AC3E}">
        <p14:creationId xmlns:p14="http://schemas.microsoft.com/office/powerpoint/2010/main" val="6000318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A2C779-9EE4-5543-48BB-2086F49B1F2A}"/>
              </a:ext>
            </a:extLst>
          </p:cNvPr>
          <p:cNvSpPr txBox="1"/>
          <p:nvPr/>
        </p:nvSpPr>
        <p:spPr>
          <a:xfrm>
            <a:off x="1485900" y="530333"/>
            <a:ext cx="9410700" cy="3622274"/>
          </a:xfrm>
          <a:prstGeom prst="rect">
            <a:avLst/>
          </a:prstGeom>
          <a:noFill/>
        </p:spPr>
        <p:txBody>
          <a:bodyPr wrap="square">
            <a:spAutoFit/>
          </a:bodyPr>
          <a:lstStyle/>
          <a:p>
            <a:pPr marL="0" marR="0">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Case 3:</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when the two waves partially out of phase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&gt; 0;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&lt;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If wave 1 is represented by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Wave 2 is represented by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Therefore by the principle of superposition of waves, y =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y = 2a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cos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(By using the formula sin A + sin B = 2sin (A+B)/2) cos (A-B)/2)</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Amplitude = 2a cos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and Phase will be determined by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F5AA0A74-E9B3-1EDC-090E-36287797C6C4}"/>
              </a:ext>
            </a:extLst>
          </p:cNvPr>
          <p:cNvPicPr>
            <a:picLocks noChangeAspect="1"/>
          </p:cNvPicPr>
          <p:nvPr/>
        </p:nvPicPr>
        <p:blipFill>
          <a:blip r:embed="rId2"/>
          <a:stretch>
            <a:fillRect/>
          </a:stretch>
        </p:blipFill>
        <p:spPr>
          <a:xfrm>
            <a:off x="3854339" y="4269974"/>
            <a:ext cx="4483322" cy="2076743"/>
          </a:xfrm>
          <a:prstGeom prst="rect">
            <a:avLst/>
          </a:prstGeom>
        </p:spPr>
      </p:pic>
    </p:spTree>
    <p:extLst>
      <p:ext uri="{BB962C8B-B14F-4D97-AF65-F5344CB8AC3E}">
        <p14:creationId xmlns:p14="http://schemas.microsoft.com/office/powerpoint/2010/main" val="22273014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6F22203-894D-661E-D1D9-2DF347831B53}"/>
              </a:ext>
            </a:extLst>
          </p:cNvPr>
          <p:cNvSpPr txBox="1"/>
          <p:nvPr/>
        </p:nvSpPr>
        <p:spPr>
          <a:xfrm>
            <a:off x="933450" y="631843"/>
            <a:ext cx="10153650" cy="5407121"/>
          </a:xfrm>
          <a:prstGeom prst="rect">
            <a:avLst/>
          </a:prstGeom>
          <a:noFill/>
        </p:spPr>
        <p:txBody>
          <a:bodyPr wrap="square">
            <a:spAutoFit/>
          </a:bodyPr>
          <a:lstStyle/>
          <a:p>
            <a:pPr marL="0" marR="0">
              <a:lnSpc>
                <a:spcPct val="107000"/>
              </a:lnSpc>
              <a:spcBef>
                <a:spcPts val="0"/>
              </a:spcBef>
              <a:spcAft>
                <a:spcPts val="0"/>
              </a:spcAft>
            </a:pPr>
            <a:r>
              <a:rPr lang="en-US" sz="2400" b="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Reflection of waves</a:t>
            </a:r>
            <a:endParaRPr lang="en-IN" sz="2400" b="1"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Reflection of waves is the change in the direction of a wave upon striking the interface between two materials.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When a wave strikes any interface between any two mediums the bouncing back of wave is termed as reflection of waves.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Interface can be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categorised</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into 2 types: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Open boundary: - When a wave strikes an interface in case of open boundary it will get reflected as well as refracted.</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Closed boundary or a rigid boundary: - When a wave is incident on an interface it will completely get reflected. Example:-Wave striking wall(echo) </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85275210-7215-F11B-3D3F-2FD4405BFEB2}"/>
              </a:ext>
            </a:extLst>
          </p:cNvPr>
          <p:cNvSpPr txBox="1"/>
          <p:nvPr/>
        </p:nvSpPr>
        <p:spPr>
          <a:xfrm>
            <a:off x="2730012" y="224376"/>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Reflected Waves</a:t>
            </a:r>
            <a:endParaRPr lang="en-IN" sz="3200" dirty="0"/>
          </a:p>
        </p:txBody>
      </p:sp>
    </p:spTree>
    <p:extLst>
      <p:ext uri="{BB962C8B-B14F-4D97-AF65-F5344CB8AC3E}">
        <p14:creationId xmlns:p14="http://schemas.microsoft.com/office/powerpoint/2010/main" val="30376639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6F22203-894D-661E-D1D9-2DF347831B53}"/>
              </a:ext>
            </a:extLst>
          </p:cNvPr>
          <p:cNvSpPr txBox="1"/>
          <p:nvPr/>
        </p:nvSpPr>
        <p:spPr>
          <a:xfrm>
            <a:off x="1019175" y="3203593"/>
            <a:ext cx="10153650" cy="2795958"/>
          </a:xfrm>
          <a:prstGeom prst="rect">
            <a:avLst/>
          </a:prstGeom>
          <a:noFill/>
        </p:spPr>
        <p:txBody>
          <a:bodyPr wrap="square">
            <a:spAutoFit/>
          </a:bodyPr>
          <a:lstStyle/>
          <a:p>
            <a:pPr marL="457200" marR="0" indent="-457200" algn="just" defTabSz="533400">
              <a:lnSpc>
                <a:spcPct val="150000"/>
              </a:lnSpc>
              <a:spcBef>
                <a:spcPts val="0"/>
              </a:spcBef>
              <a:spcAft>
                <a:spcPts val="0"/>
              </a:spcAft>
              <a:buAutoNum type="alphaLcParenBoth"/>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 pulse incident from the right is reflected at the left end of the string, which 	is tied to a wall. Note that the reflected pulse is inverted from the incident 	pulse,</a:t>
            </a:r>
          </a:p>
          <a:p>
            <a:pPr marL="457200" marR="0" indent="-457200" algn="just" defTabSz="533400">
              <a:lnSpc>
                <a:spcPct val="150000"/>
              </a:lnSpc>
              <a:spcBef>
                <a:spcPts val="0"/>
              </a:spcBef>
              <a:spcAft>
                <a:spcPts val="0"/>
              </a:spcAft>
              <a:buAutoNum type="alphaLcParenBoth"/>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Here the left end is tied to a ring that can slide up and down without</a:t>
            </a:r>
            <a:b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friction on the rod. Now the reflected pulse is not inverted by reflection.</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F59B28AF-ED45-49F9-EEDA-00FDD086095C}"/>
              </a:ext>
            </a:extLst>
          </p:cNvPr>
          <p:cNvPicPr>
            <a:picLocks noChangeAspect="1"/>
          </p:cNvPicPr>
          <p:nvPr/>
        </p:nvPicPr>
        <p:blipFill>
          <a:blip r:embed="rId2"/>
          <a:stretch>
            <a:fillRect/>
          </a:stretch>
        </p:blipFill>
        <p:spPr>
          <a:xfrm>
            <a:off x="4109912" y="435958"/>
            <a:ext cx="3209806" cy="2513500"/>
          </a:xfrm>
          <a:prstGeom prst="rect">
            <a:avLst/>
          </a:prstGeom>
        </p:spPr>
      </p:pic>
    </p:spTree>
    <p:extLst>
      <p:ext uri="{BB962C8B-B14F-4D97-AF65-F5344CB8AC3E}">
        <p14:creationId xmlns:p14="http://schemas.microsoft.com/office/powerpoint/2010/main" val="42846190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64BD2C0-1B50-3D25-43F5-1C9AE5FEA34B}"/>
              </a:ext>
            </a:extLst>
          </p:cNvPr>
          <p:cNvSpPr txBox="1"/>
          <p:nvPr/>
        </p:nvSpPr>
        <p:spPr>
          <a:xfrm>
            <a:off x="695325" y="171441"/>
            <a:ext cx="10363200" cy="6515117"/>
          </a:xfrm>
          <a:prstGeom prst="rect">
            <a:avLst/>
          </a:prstGeom>
          <a:noFill/>
        </p:spPr>
        <p:txBody>
          <a:bodyPr wrap="square">
            <a:spAutoFit/>
          </a:bodyPr>
          <a:lstStyle/>
          <a:p>
            <a:pPr marL="0" marR="0">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Reflection at rigid boundary</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a string which is fixed to the wall at one end. When an incident wave hits a </a:t>
            </a:r>
            <a:r>
              <a:rPr lang="en-US" sz="2400" u="none" strike="noStrike"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wall.it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will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exerta</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force on the wall.</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By Newton's third law, the wall exerts an equal and opposite force of equal magnitude on the string.</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ince the wall is rigid wall won't move, therefore no wave is generated at the boundary.   This implies the amplitude at the boundary is 0.</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 both the reflected wave and incident wave are completely out of phase at the boundary.  Therefore &lt;p=n.</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Therefore, y,(x,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50000"/>
              </a:lnSpc>
              <a:spcBef>
                <a:spcPts val="0"/>
              </a:spcBef>
              <a:spcAft>
                <a:spcPts val="0"/>
              </a:spcAft>
              <a:buFont typeface="Arial" panose="020B0604020202020204" pitchFamily="34" charset="0"/>
              <a:buChar char="•"/>
            </a:pP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n) =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By superposition principle y= y, +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=0</a:t>
            </a:r>
          </a:p>
        </p:txBody>
      </p:sp>
    </p:spTree>
    <p:extLst>
      <p:ext uri="{BB962C8B-B14F-4D97-AF65-F5344CB8AC3E}">
        <p14:creationId xmlns:p14="http://schemas.microsoft.com/office/powerpoint/2010/main" val="23258182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64BD2C0-1B50-3D25-43F5-1C9AE5FEA34B}"/>
              </a:ext>
            </a:extLst>
          </p:cNvPr>
          <p:cNvSpPr txBox="1"/>
          <p:nvPr/>
        </p:nvSpPr>
        <p:spPr>
          <a:xfrm>
            <a:off x="762000" y="418075"/>
            <a:ext cx="10363200" cy="1199559"/>
          </a:xfrm>
          <a:prstGeom prst="rect">
            <a:avLst/>
          </a:prstGeom>
          <a:noFill/>
        </p:spPr>
        <p:txBody>
          <a:bodyPr wrap="square">
            <a:spAutoFit/>
          </a:bodyPr>
          <a:lstStyle/>
          <a:p>
            <a:pPr marR="0" algn="just">
              <a:lnSpc>
                <a:spcPct val="200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Conclusion:</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reflection at the rigid body will take place with a phase reversal of n or 180.</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009918C2-6D18-9E0C-DF0C-038605FB7F7D}"/>
              </a:ext>
            </a:extLst>
          </p:cNvPr>
          <p:cNvPicPr>
            <a:picLocks noChangeAspect="1"/>
          </p:cNvPicPr>
          <p:nvPr/>
        </p:nvPicPr>
        <p:blipFill>
          <a:blip r:embed="rId2"/>
          <a:stretch>
            <a:fillRect/>
          </a:stretch>
        </p:blipFill>
        <p:spPr>
          <a:xfrm>
            <a:off x="2338088" y="1944114"/>
            <a:ext cx="7085793" cy="2919536"/>
          </a:xfrm>
          <a:prstGeom prst="rect">
            <a:avLst/>
          </a:prstGeom>
        </p:spPr>
      </p:pic>
    </p:spTree>
    <p:extLst>
      <p:ext uri="{BB962C8B-B14F-4D97-AF65-F5344CB8AC3E}">
        <p14:creationId xmlns:p14="http://schemas.microsoft.com/office/powerpoint/2010/main" val="23100855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862733-E506-BF25-81A9-76C6076A939F}"/>
              </a:ext>
            </a:extLst>
          </p:cNvPr>
          <p:cNvSpPr txBox="1"/>
          <p:nvPr/>
        </p:nvSpPr>
        <p:spPr>
          <a:xfrm>
            <a:off x="2710962" y="281526"/>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Reflected Waves</a:t>
            </a:r>
            <a:endParaRPr lang="en-IN" sz="3200" dirty="0"/>
          </a:p>
        </p:txBody>
      </p:sp>
      <p:pic>
        <p:nvPicPr>
          <p:cNvPr id="3" name="Picture 2">
            <a:extLst>
              <a:ext uri="{FF2B5EF4-FFF2-40B4-BE49-F238E27FC236}">
                <a16:creationId xmlns:a16="http://schemas.microsoft.com/office/drawing/2014/main" id="{039A7A52-E1D2-8318-F453-F9645C878774}"/>
              </a:ext>
            </a:extLst>
          </p:cNvPr>
          <p:cNvPicPr>
            <a:picLocks noChangeAspect="1"/>
          </p:cNvPicPr>
          <p:nvPr/>
        </p:nvPicPr>
        <p:blipFill>
          <a:blip r:embed="rId2"/>
          <a:stretch>
            <a:fillRect/>
          </a:stretch>
        </p:blipFill>
        <p:spPr>
          <a:xfrm>
            <a:off x="1466436" y="1361978"/>
            <a:ext cx="4629564" cy="2067022"/>
          </a:xfrm>
          <a:prstGeom prst="rect">
            <a:avLst/>
          </a:prstGeom>
        </p:spPr>
      </p:pic>
      <p:pic>
        <p:nvPicPr>
          <p:cNvPr id="6" name="Picture 5">
            <a:extLst>
              <a:ext uri="{FF2B5EF4-FFF2-40B4-BE49-F238E27FC236}">
                <a16:creationId xmlns:a16="http://schemas.microsoft.com/office/drawing/2014/main" id="{814F8A6A-9933-CBA8-38D7-A6EBA8A0EA8A}"/>
              </a:ext>
            </a:extLst>
          </p:cNvPr>
          <p:cNvPicPr>
            <a:picLocks noChangeAspect="1"/>
          </p:cNvPicPr>
          <p:nvPr/>
        </p:nvPicPr>
        <p:blipFill>
          <a:blip r:embed="rId3"/>
          <a:stretch>
            <a:fillRect/>
          </a:stretch>
        </p:blipFill>
        <p:spPr>
          <a:xfrm>
            <a:off x="6452958" y="1361978"/>
            <a:ext cx="4629564" cy="2067022"/>
          </a:xfrm>
          <a:prstGeom prst="rect">
            <a:avLst/>
          </a:prstGeom>
        </p:spPr>
      </p:pic>
      <p:pic>
        <p:nvPicPr>
          <p:cNvPr id="7" name="Picture 6">
            <a:extLst>
              <a:ext uri="{FF2B5EF4-FFF2-40B4-BE49-F238E27FC236}">
                <a16:creationId xmlns:a16="http://schemas.microsoft.com/office/drawing/2014/main" id="{70136EFC-87B1-33D2-9205-BA2C11FCFB03}"/>
              </a:ext>
            </a:extLst>
          </p:cNvPr>
          <p:cNvPicPr>
            <a:picLocks noChangeAspect="1"/>
          </p:cNvPicPr>
          <p:nvPr/>
        </p:nvPicPr>
        <p:blipFill>
          <a:blip r:embed="rId4"/>
          <a:stretch>
            <a:fillRect/>
          </a:stretch>
        </p:blipFill>
        <p:spPr>
          <a:xfrm>
            <a:off x="3958742" y="3924677"/>
            <a:ext cx="4988432" cy="2343270"/>
          </a:xfrm>
          <a:prstGeom prst="rect">
            <a:avLst/>
          </a:prstGeom>
        </p:spPr>
      </p:pic>
    </p:spTree>
    <p:extLst>
      <p:ext uri="{BB962C8B-B14F-4D97-AF65-F5344CB8AC3E}">
        <p14:creationId xmlns:p14="http://schemas.microsoft.com/office/powerpoint/2010/main" val="29549651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B99368-98F6-98F5-3361-17EA43EE9F0D}"/>
              </a:ext>
            </a:extLst>
          </p:cNvPr>
          <p:cNvSpPr txBox="1"/>
          <p:nvPr/>
        </p:nvSpPr>
        <p:spPr>
          <a:xfrm>
            <a:off x="1076324" y="822478"/>
            <a:ext cx="10315575" cy="3225948"/>
          </a:xfrm>
          <a:prstGeom prst="rect">
            <a:avLst/>
          </a:prstGeom>
          <a:noFill/>
        </p:spPr>
        <p:txBody>
          <a:bodyPr wrap="square">
            <a:spAutoFit/>
          </a:bodyPr>
          <a:lstStyle/>
          <a:p>
            <a:pPr marL="0" marR="0">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Reflection at open boundary</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reflection at an open boundary will take place without any phase change.</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 this case at boundary pulse is generated. Therefore amplitude at the boundary is maximum.</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This means the reflected wave and incident wave are in phase with each other. As a result the phase difference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j</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0. </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Therefore, 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).By superposition principle y =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a:t>
            </a:r>
            <a:r>
              <a:rPr lang="en-US" sz="2400" kern="0" baseline="-25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a:t>
            </a:r>
            <a:r>
              <a:rPr lang="en-US" sz="2400" kern="0" baseline="-25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2a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F4155B1D-3B7A-7929-4F51-63A041C5E395}"/>
              </a:ext>
            </a:extLst>
          </p:cNvPr>
          <p:cNvPicPr>
            <a:picLocks noChangeAspect="1"/>
          </p:cNvPicPr>
          <p:nvPr/>
        </p:nvPicPr>
        <p:blipFill>
          <a:blip r:embed="rId2"/>
          <a:stretch>
            <a:fillRect/>
          </a:stretch>
        </p:blipFill>
        <p:spPr>
          <a:xfrm>
            <a:off x="1628510" y="4241271"/>
            <a:ext cx="4250667" cy="1794251"/>
          </a:xfrm>
          <a:prstGeom prst="rect">
            <a:avLst/>
          </a:prstGeom>
        </p:spPr>
      </p:pic>
    </p:spTree>
    <p:extLst>
      <p:ext uri="{BB962C8B-B14F-4D97-AF65-F5344CB8AC3E}">
        <p14:creationId xmlns:p14="http://schemas.microsoft.com/office/powerpoint/2010/main" val="15815949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6BC691C-91EB-9E47-ED0D-6E2ECB7B67E8}"/>
              </a:ext>
            </a:extLst>
          </p:cNvPr>
          <p:cNvSpPr txBox="1"/>
          <p:nvPr/>
        </p:nvSpPr>
        <p:spPr>
          <a:xfrm>
            <a:off x="1133475" y="1020210"/>
            <a:ext cx="9925050" cy="1646413"/>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Standing (Stationary) Waves</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stationary wave is a wave which is not moving, i.e. it is at rest.</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when two waves with the same frequency, wavelength and amplitude travelling in opposite directions will interfere they produce a standing 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A4376A31-B9C7-8953-8EF2-79BF1F0BECB4}"/>
              </a:ext>
            </a:extLst>
          </p:cNvPr>
          <p:cNvPicPr>
            <a:picLocks noChangeAspect="1"/>
          </p:cNvPicPr>
          <p:nvPr/>
        </p:nvPicPr>
        <p:blipFill>
          <a:blip r:embed="rId2"/>
          <a:stretch>
            <a:fillRect/>
          </a:stretch>
        </p:blipFill>
        <p:spPr>
          <a:xfrm>
            <a:off x="4562812" y="3090719"/>
            <a:ext cx="2541768" cy="2986231"/>
          </a:xfrm>
          <a:prstGeom prst="rect">
            <a:avLst/>
          </a:prstGeom>
        </p:spPr>
      </p:pic>
      <p:sp>
        <p:nvSpPr>
          <p:cNvPr id="6" name="TextBox 5">
            <a:extLst>
              <a:ext uri="{FF2B5EF4-FFF2-40B4-BE49-F238E27FC236}">
                <a16:creationId xmlns:a16="http://schemas.microsoft.com/office/drawing/2014/main" id="{BA81CB9A-DB72-ACE7-3A01-19ECEED05888}"/>
              </a:ext>
            </a:extLst>
          </p:cNvPr>
          <p:cNvSpPr txBox="1"/>
          <p:nvPr/>
        </p:nvSpPr>
        <p:spPr>
          <a:xfrm>
            <a:off x="2787162" y="229880"/>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Stationary Waves</a:t>
            </a:r>
            <a:endParaRPr lang="en-IN" sz="3200" dirty="0"/>
          </a:p>
        </p:txBody>
      </p:sp>
    </p:spTree>
    <p:extLst>
      <p:ext uri="{BB962C8B-B14F-4D97-AF65-F5344CB8AC3E}">
        <p14:creationId xmlns:p14="http://schemas.microsoft.com/office/powerpoint/2010/main" val="13874638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696C8F-56B8-54FF-FE5A-983ADF748483}"/>
              </a:ext>
            </a:extLst>
          </p:cNvPr>
          <p:cNvSpPr txBox="1"/>
          <p:nvPr/>
        </p:nvSpPr>
        <p:spPr>
          <a:xfrm>
            <a:off x="1222848" y="775219"/>
            <a:ext cx="9144000" cy="5011949"/>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Conditions to have a standing wave:- Two travelling waves can produce a standing wave, if the waves are moving in opposite directions and they have the same amplitude and frequency.</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certain instances when the peaks of both the waves will overlap. Then both the peaks will add up to form the resultant wave.</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certain instances when the peak of the one wave combine with the negative of the second wave.  Then the net amplitude will become 0.</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 a result a standing wave is produced. In case of stationary wave the wave form does not move.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19850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685C08-CE03-4DFE-E511-467C906A4E19}"/>
              </a:ext>
            </a:extLst>
          </p:cNvPr>
          <p:cNvSpPr txBox="1"/>
          <p:nvPr/>
        </p:nvSpPr>
        <p:spPr>
          <a:xfrm>
            <a:off x="812006" y="667001"/>
            <a:ext cx="10567988" cy="5961119"/>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Explanation : </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Is1 wave in the figure and suppose we have a rigid wall which does not move. When an incident wave hits the rigid wall it reflects back with a phase difference of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II</a:t>
            </a:r>
            <a:r>
              <a:rPr lang="en-US" sz="2400" kern="0" baseline="30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nd</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wave in the figure, when the reflected wave travels towards the left there is another incident wave which is coming towards right.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incident wave is continuously coming come from left to right and the reflected wave will keep continuing from right to left.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some instant of time there will be two waves one going towards right and one going towards left as a result these two waves will overlap and form a standing wave. </a:t>
            </a:r>
          </a:p>
        </p:txBody>
      </p:sp>
      <p:sp>
        <p:nvSpPr>
          <p:cNvPr id="5" name="TextBox 4">
            <a:extLst>
              <a:ext uri="{FF2B5EF4-FFF2-40B4-BE49-F238E27FC236}">
                <a16:creationId xmlns:a16="http://schemas.microsoft.com/office/drawing/2014/main" id="{BD853B31-A09D-BF28-33D2-687B41F56301}"/>
              </a:ext>
            </a:extLst>
          </p:cNvPr>
          <p:cNvSpPr txBox="1"/>
          <p:nvPr/>
        </p:nvSpPr>
        <p:spPr>
          <a:xfrm>
            <a:off x="2787162" y="229880"/>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Reflected Waves</a:t>
            </a:r>
            <a:endParaRPr lang="en-IN" sz="3200" dirty="0"/>
          </a:p>
        </p:txBody>
      </p:sp>
    </p:spTree>
    <p:extLst>
      <p:ext uri="{BB962C8B-B14F-4D97-AF65-F5344CB8AC3E}">
        <p14:creationId xmlns:p14="http://schemas.microsoft.com/office/powerpoint/2010/main" val="24543906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685C08-CE03-4DFE-E511-467C906A4E19}"/>
              </a:ext>
            </a:extLst>
          </p:cNvPr>
          <p:cNvSpPr txBox="1"/>
          <p:nvPr/>
        </p:nvSpPr>
        <p:spPr>
          <a:xfrm>
            <a:off x="447308" y="733960"/>
            <a:ext cx="10772775" cy="5365571"/>
          </a:xfrm>
          <a:prstGeom prst="rect">
            <a:avLst/>
          </a:prstGeom>
          <a:noFill/>
        </p:spPr>
        <p:txBody>
          <a:bodyPr wrap="square">
            <a:spAutoFit/>
          </a:bodyPr>
          <a:lstStyle/>
          <a:p>
            <a:pPr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Mathematically:</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Wave travelling towards left y,(x,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and towards right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a:t>
            </a:r>
            <a:r>
              <a:rPr lang="en-US" sz="2400" kern="0" baseline="-25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(x, 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principle of superposition gives, for the combined wave</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 (x, 1) =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a:t>
            </a:r>
            <a:r>
              <a:rPr lang="en-US" sz="2400" kern="0" baseline="-25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(x. t) +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a:t>
            </a:r>
            <a:r>
              <a:rPr lang="en-US" sz="2400" kern="0" baseline="-25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(x. t) = 3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 (x, t) = (2a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cos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(By calculating and simplifying)</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above equation represents the standing wave expression.</a:t>
            </a:r>
          </a:p>
          <a:p>
            <a:pPr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Amplitude = 2a sin </a:t>
            </a:r>
            <a:r>
              <a:rPr lang="en-US" sz="2400" kern="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amplitude is dependent on the position of the particle.</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cos </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w</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represents the time dependent variation or the phase of the standing wave.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D853B31-A09D-BF28-33D2-687B41F56301}"/>
              </a:ext>
            </a:extLst>
          </p:cNvPr>
          <p:cNvSpPr txBox="1"/>
          <p:nvPr/>
        </p:nvSpPr>
        <p:spPr>
          <a:xfrm>
            <a:off x="2787162" y="229880"/>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Reflected Waves</a:t>
            </a:r>
            <a:endParaRPr lang="en-IN" sz="3200" dirty="0"/>
          </a:p>
        </p:txBody>
      </p:sp>
    </p:spTree>
    <p:extLst>
      <p:ext uri="{BB962C8B-B14F-4D97-AF65-F5344CB8AC3E}">
        <p14:creationId xmlns:p14="http://schemas.microsoft.com/office/powerpoint/2010/main" val="7053144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73951B1-B4F9-3372-BE82-811953189D5A}"/>
              </a:ext>
            </a:extLst>
          </p:cNvPr>
          <p:cNvSpPr txBox="1"/>
          <p:nvPr/>
        </p:nvSpPr>
        <p:spPr>
          <a:xfrm>
            <a:off x="1409700" y="382913"/>
            <a:ext cx="8420100" cy="468077"/>
          </a:xfrm>
          <a:prstGeom prst="rect">
            <a:avLst/>
          </a:prstGeom>
          <a:noFill/>
        </p:spPr>
        <p:txBody>
          <a:bodyPr wrap="square">
            <a:spAutoFit/>
          </a:bodyPr>
          <a:lstStyle/>
          <a:p>
            <a:pPr marL="0"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Difference between the travelling wave and stationary wave</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Table 8">
            <a:extLst>
              <a:ext uri="{FF2B5EF4-FFF2-40B4-BE49-F238E27FC236}">
                <a16:creationId xmlns:a16="http://schemas.microsoft.com/office/drawing/2014/main" id="{712E6EF5-1480-BB39-7641-CA3FBFC4E3F4}"/>
              </a:ext>
            </a:extLst>
          </p:cNvPr>
          <p:cNvGraphicFramePr>
            <a:graphicFrameLocks noGrp="1"/>
          </p:cNvGraphicFramePr>
          <p:nvPr>
            <p:extLst>
              <p:ext uri="{D42A27DB-BD31-4B8C-83A1-F6EECF244321}">
                <p14:modId xmlns:p14="http://schemas.microsoft.com/office/powerpoint/2010/main" val="3777282370"/>
              </p:ext>
            </p:extLst>
          </p:nvPr>
        </p:nvGraphicFramePr>
        <p:xfrm>
          <a:off x="1409700" y="1023111"/>
          <a:ext cx="9753600" cy="4779251"/>
        </p:xfrm>
        <a:graphic>
          <a:graphicData uri="http://schemas.openxmlformats.org/drawingml/2006/table">
            <a:tbl>
              <a:tblPr>
                <a:tableStyleId>{5C22544A-7EE6-4342-B048-85BDC9FD1C3A}</a:tableStyleId>
              </a:tblPr>
              <a:tblGrid>
                <a:gridCol w="4857750">
                  <a:extLst>
                    <a:ext uri="{9D8B030D-6E8A-4147-A177-3AD203B41FA5}">
                      <a16:colId xmlns:a16="http://schemas.microsoft.com/office/drawing/2014/main" val="1055998431"/>
                    </a:ext>
                  </a:extLst>
                </a:gridCol>
                <a:gridCol w="4895850">
                  <a:extLst>
                    <a:ext uri="{9D8B030D-6E8A-4147-A177-3AD203B41FA5}">
                      <a16:colId xmlns:a16="http://schemas.microsoft.com/office/drawing/2014/main" val="2104167708"/>
                    </a:ext>
                  </a:extLst>
                </a:gridCol>
              </a:tblGrid>
              <a:tr h="577089">
                <a:tc>
                  <a:txBody>
                    <a:bodyPr/>
                    <a:lstStyle/>
                    <a:p>
                      <a:pPr marL="0" marR="0">
                        <a:lnSpc>
                          <a:spcPct val="107000"/>
                        </a:lnSpc>
                        <a:spcBef>
                          <a:spcPts val="0"/>
                        </a:spcBef>
                        <a:spcAft>
                          <a:spcPts val="0"/>
                        </a:spcAft>
                      </a:pPr>
                      <a:r>
                        <a:rPr lang="en-US" sz="2400" kern="0" dirty="0">
                          <a:effectLst/>
                          <a:latin typeface="Times New Roman" panose="02020603050405020304" pitchFamily="18" charset="0"/>
                          <a:cs typeface="Times New Roman" panose="02020603050405020304" pitchFamily="18" charset="0"/>
                        </a:rPr>
                        <a:t>Travelling Wave(Progressive Wave)</a:t>
                      </a: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marL="0" marR="0">
                        <a:lnSpc>
                          <a:spcPct val="107000"/>
                        </a:lnSpc>
                        <a:spcBef>
                          <a:spcPts val="0"/>
                        </a:spcBef>
                        <a:spcAft>
                          <a:spcPts val="0"/>
                        </a:spcAft>
                      </a:pPr>
                      <a:r>
                        <a:rPr lang="en-US" sz="2400" kern="0" dirty="0">
                          <a:effectLst/>
                          <a:latin typeface="Times New Roman" panose="02020603050405020304" pitchFamily="18" charset="0"/>
                          <a:cs typeface="Times New Roman" panose="02020603050405020304" pitchFamily="18" charset="0"/>
                        </a:rPr>
                        <a:t>Stationary Wave (Standing wave)</a:t>
                      </a: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1954740125"/>
                  </a:ext>
                </a:extLst>
              </a:tr>
              <a:tr h="1368955">
                <a:tc>
                  <a:txBody>
                    <a:bodyPr/>
                    <a:lstStyle/>
                    <a:p>
                      <a:pPr marL="0" marR="0">
                        <a:lnSpc>
                          <a:spcPct val="107000"/>
                        </a:lnSpc>
                        <a:spcBef>
                          <a:spcPts val="0"/>
                        </a:spcBef>
                        <a:spcAft>
                          <a:spcPts val="0"/>
                        </a:spcAft>
                      </a:pPr>
                      <a:r>
                        <a:rPr lang="en-US" sz="2400" kern="0" dirty="0">
                          <a:effectLst/>
                          <a:latin typeface="Times New Roman" panose="02020603050405020304" pitchFamily="18" charset="0"/>
                          <a:cs typeface="Times New Roman" panose="02020603050405020304" pitchFamily="18" charset="0"/>
                        </a:rPr>
                        <a:t>Waveform moves. Movement of the waveform is always indicated by the movement of the peaks of the wave.</a:t>
                      </a: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marL="0" marR="0">
                        <a:lnSpc>
                          <a:spcPct val="107000"/>
                        </a:lnSpc>
                        <a:spcBef>
                          <a:spcPts val="0"/>
                        </a:spcBef>
                        <a:spcAft>
                          <a:spcPts val="0"/>
                        </a:spcAft>
                      </a:pPr>
                      <a:r>
                        <a:rPr lang="en-US" sz="2400" kern="0" dirty="0">
                          <a:effectLst/>
                          <a:latin typeface="Times New Roman" panose="02020603050405020304" pitchFamily="18" charset="0"/>
                          <a:cs typeface="Times New Roman" panose="02020603050405020304" pitchFamily="18" charset="0"/>
                        </a:rPr>
                        <a:t>Waveform doesn't move. Peaks don't move.</a:t>
                      </a: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1009641660"/>
                  </a:ext>
                </a:extLst>
              </a:tr>
              <a:tr h="1255488">
                <a:tc>
                  <a:txBody>
                    <a:bodyPr/>
                    <a:lstStyle/>
                    <a:p>
                      <a:pPr marL="0" marR="0">
                        <a:lnSpc>
                          <a:spcPct val="107000"/>
                        </a:lnSpc>
                        <a:spcBef>
                          <a:spcPts val="0"/>
                        </a:spcBef>
                        <a:spcAft>
                          <a:spcPts val="0"/>
                        </a:spcAft>
                      </a:pPr>
                      <a:r>
                        <a:rPr lang="en-US" sz="2400" kern="0" dirty="0">
                          <a:effectLst/>
                          <a:latin typeface="Times New Roman" panose="02020603050405020304" pitchFamily="18" charset="0"/>
                          <a:cs typeface="Times New Roman" panose="02020603050405020304" pitchFamily="18" charset="0"/>
                        </a:rPr>
                        <a:t>Wave amplitude is same for all the elements in the medium. Denoted by 'A'.</a:t>
                      </a: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marL="0" marR="0" algn="just">
                        <a:lnSpc>
                          <a:spcPct val="107000"/>
                        </a:lnSpc>
                        <a:spcBef>
                          <a:spcPts val="0"/>
                        </a:spcBef>
                        <a:spcAft>
                          <a:spcPts val="0"/>
                        </a:spcAft>
                      </a:pPr>
                      <a:r>
                        <a:rPr lang="en-US" sz="2400" kern="0" dirty="0">
                          <a:effectLst/>
                          <a:latin typeface="Times New Roman" panose="02020603050405020304" pitchFamily="18" charset="0"/>
                          <a:cs typeface="Times New Roman" panose="02020603050405020304" pitchFamily="18" charset="0"/>
                        </a:rPr>
                        <a:t>Wave amplitude is different for different elements. Denoted by </a:t>
                      </a:r>
                      <a:r>
                        <a:rPr lang="en-US" sz="2400" kern="0" dirty="0" err="1">
                          <a:effectLst/>
                          <a:latin typeface="Times New Roman" panose="02020603050405020304" pitchFamily="18" charset="0"/>
                          <a:cs typeface="Times New Roman" panose="02020603050405020304" pitchFamily="18" charset="0"/>
                        </a:rPr>
                        <a:t>asinkx</a:t>
                      </a:r>
                      <a:r>
                        <a:rPr lang="en-US" sz="2400" kern="0" dirty="0">
                          <a:effectLst/>
                          <a:latin typeface="Times New Roman" panose="02020603050405020304" pitchFamily="18" charset="0"/>
                          <a:cs typeface="Times New Roman" panose="02020603050405020304" pitchFamily="18" charset="0"/>
                        </a:rPr>
                        <a:t>.</a:t>
                      </a: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731068320"/>
                  </a:ext>
                </a:extLst>
              </a:tr>
              <a:tr h="1128407">
                <a:tc>
                  <a:txBody>
                    <a:bodyPr/>
                    <a:lstStyle/>
                    <a:p>
                      <a:pPr marL="0" marR="0">
                        <a:lnSpc>
                          <a:spcPct val="107000"/>
                        </a:lnSpc>
                        <a:spcBef>
                          <a:spcPts val="0"/>
                        </a:spcBef>
                        <a:spcAft>
                          <a:spcPts val="0"/>
                        </a:spcAft>
                      </a:pPr>
                      <a:r>
                        <a:rPr lang="en-US" sz="2400" kern="0" dirty="0">
                          <a:effectLst/>
                          <a:latin typeface="Times New Roman" panose="02020603050405020304" pitchFamily="18" charset="0"/>
                          <a:cs typeface="Times New Roman" panose="02020603050405020304" pitchFamily="18" charset="0"/>
                        </a:rPr>
                        <a:t>Amplitude is not dependent on the position of the elements of the medium.</a:t>
                      </a: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marL="0" marR="0">
                        <a:lnSpc>
                          <a:spcPct val="107000"/>
                        </a:lnSpc>
                        <a:spcBef>
                          <a:spcPts val="0"/>
                        </a:spcBef>
                        <a:spcAft>
                          <a:spcPts val="0"/>
                        </a:spcAft>
                      </a:pPr>
                      <a:r>
                        <a:rPr lang="en-US" sz="2400" kern="0" dirty="0">
                          <a:effectLst/>
                          <a:latin typeface="Times New Roman" panose="02020603050405020304" pitchFamily="18" charset="0"/>
                          <a:cs typeface="Times New Roman" panose="02020603050405020304" pitchFamily="18" charset="0"/>
                        </a:rPr>
                        <a:t>Amplitude is dependent on the position of the elements of the medium.</a:t>
                      </a: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554193490"/>
                  </a:ext>
                </a:extLst>
              </a:tr>
              <a:tr h="430020">
                <a:tc>
                  <a:txBody>
                    <a:bodyPr/>
                    <a:lstStyle/>
                    <a:p>
                      <a:pPr marL="0" marR="0">
                        <a:lnSpc>
                          <a:spcPct val="107000"/>
                        </a:lnSpc>
                        <a:spcBef>
                          <a:spcPts val="0"/>
                        </a:spcBef>
                        <a:spcAft>
                          <a:spcPts val="0"/>
                        </a:spcAft>
                      </a:pPr>
                      <a:r>
                        <a:rPr lang="en-US" sz="2400" kern="0" dirty="0">
                          <a:effectLst/>
                          <a:latin typeface="Times New Roman" panose="02020603050405020304" pitchFamily="18" charset="0"/>
                          <a:cs typeface="Times New Roman" panose="02020603050405020304" pitchFamily="18" charset="0"/>
                        </a:rPr>
                        <a:t>y (x, t) = a sin (</a:t>
                      </a:r>
                      <a:r>
                        <a:rPr lang="en-US" sz="2400" kern="0" dirty="0" err="1">
                          <a:effectLst/>
                          <a:latin typeface="Times New Roman" panose="02020603050405020304" pitchFamily="18" charset="0"/>
                          <a:cs typeface="Times New Roman" panose="02020603050405020304" pitchFamily="18" charset="0"/>
                        </a:rPr>
                        <a:t>kx</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Symbol" panose="05050102010706020507" pitchFamily="18" charset="2"/>
                          <a:cs typeface="Times New Roman" panose="02020603050405020304" pitchFamily="18" charset="0"/>
                        </a:rPr>
                        <a:t>w</a:t>
                      </a:r>
                      <a:r>
                        <a:rPr lang="en-US" sz="2400" kern="0" dirty="0" err="1">
                          <a:effectLst/>
                          <a:latin typeface="Times New Roman" panose="02020603050405020304" pitchFamily="18" charset="0"/>
                          <a:cs typeface="Times New Roman" panose="02020603050405020304" pitchFamily="18" charset="0"/>
                        </a:rPr>
                        <a:t>t</a:t>
                      </a:r>
                      <a:r>
                        <a:rPr lang="en-US" sz="2400" kern="0" dirty="0">
                          <a:effectLst/>
                          <a:latin typeface="Times New Roman" panose="02020603050405020304" pitchFamily="18" charset="0"/>
                          <a:cs typeface="Times New Roman" panose="02020603050405020304" pitchFamily="18" charset="0"/>
                        </a:rPr>
                        <a:t> + </a:t>
                      </a:r>
                      <a:r>
                        <a:rPr lang="en-US" sz="2400" kern="0" dirty="0">
                          <a:effectLst/>
                          <a:latin typeface="Symbol" panose="05050102010706020507" pitchFamily="18" charset="2"/>
                          <a:cs typeface="Times New Roman" panose="02020603050405020304" pitchFamily="18" charset="0"/>
                        </a:rPr>
                        <a:t>j</a:t>
                      </a:r>
                      <a:r>
                        <a:rPr lang="en-US" sz="2400" kern="0" dirty="0">
                          <a:effectLst/>
                          <a:latin typeface="Times New Roman" panose="02020603050405020304" pitchFamily="18" charset="0"/>
                          <a:cs typeface="Times New Roman" panose="02020603050405020304" pitchFamily="18" charset="0"/>
                        </a:rPr>
                        <a:t>)</a:t>
                      </a: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marL="0" marR="0">
                        <a:lnSpc>
                          <a:spcPct val="107000"/>
                        </a:lnSpc>
                        <a:spcBef>
                          <a:spcPts val="0"/>
                        </a:spcBef>
                        <a:spcAft>
                          <a:spcPts val="0"/>
                        </a:spcAft>
                      </a:pPr>
                      <a:r>
                        <a:rPr lang="en-US" sz="2400" kern="0" dirty="0">
                          <a:effectLst/>
                          <a:latin typeface="Times New Roman" panose="02020603050405020304" pitchFamily="18" charset="0"/>
                          <a:cs typeface="Times New Roman" panose="02020603050405020304" pitchFamily="18" charset="0"/>
                        </a:rPr>
                        <a:t>y (x, t) = 2asin (</a:t>
                      </a:r>
                      <a:r>
                        <a:rPr lang="en-US" sz="2400" kern="0" dirty="0" err="1">
                          <a:effectLst/>
                          <a:latin typeface="Times New Roman" panose="02020603050405020304" pitchFamily="18" charset="0"/>
                          <a:cs typeface="Times New Roman" panose="02020603050405020304" pitchFamily="18" charset="0"/>
                        </a:rPr>
                        <a:t>kx</a:t>
                      </a:r>
                      <a:r>
                        <a:rPr lang="en-US" sz="2400" kern="0" dirty="0">
                          <a:effectLst/>
                          <a:latin typeface="Times New Roman" panose="02020603050405020304" pitchFamily="18" charset="0"/>
                          <a:cs typeface="Times New Roman" panose="02020603050405020304" pitchFamily="18" charset="0"/>
                        </a:rPr>
                        <a:t>) cos(</a:t>
                      </a:r>
                      <a:r>
                        <a:rPr lang="en-US" sz="2400" kern="0" dirty="0" err="1">
                          <a:effectLst/>
                          <a:latin typeface="Symbol" panose="05050102010706020507" pitchFamily="18" charset="2"/>
                          <a:cs typeface="Times New Roman" panose="02020603050405020304" pitchFamily="18" charset="0"/>
                        </a:rPr>
                        <a:t>w</a:t>
                      </a:r>
                      <a:r>
                        <a:rPr lang="en-US" sz="2400" kern="0" dirty="0" err="1">
                          <a:effectLst/>
                          <a:latin typeface="Times New Roman" panose="02020603050405020304" pitchFamily="18" charset="0"/>
                          <a:cs typeface="Times New Roman" panose="02020603050405020304" pitchFamily="18" charset="0"/>
                        </a:rPr>
                        <a:t>t</a:t>
                      </a:r>
                      <a:r>
                        <a:rPr lang="en-US" sz="2400" kern="0" dirty="0">
                          <a:effectLst/>
                          <a:latin typeface="Times New Roman" panose="02020603050405020304" pitchFamily="18" charset="0"/>
                          <a:cs typeface="Times New Roman" panose="02020603050405020304" pitchFamily="18" charset="0"/>
                        </a:rPr>
                        <a:t>)</a:t>
                      </a: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1351129574"/>
                  </a:ext>
                </a:extLst>
              </a:tr>
            </a:tbl>
          </a:graphicData>
        </a:graphic>
      </p:graphicFrame>
    </p:spTree>
    <p:extLst>
      <p:ext uri="{BB962C8B-B14F-4D97-AF65-F5344CB8AC3E}">
        <p14:creationId xmlns:p14="http://schemas.microsoft.com/office/powerpoint/2010/main" val="20127227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77F812-45C5-8587-53DA-8A9EE21EBDEC}"/>
              </a:ext>
            </a:extLst>
          </p:cNvPr>
          <p:cNvSpPr txBox="1"/>
          <p:nvPr/>
        </p:nvSpPr>
        <p:spPr>
          <a:xfrm>
            <a:off x="1089479" y="444971"/>
            <a:ext cx="10321471" cy="5961440"/>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Nodes and Antinodes of Standing Wave</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07000"/>
              </a:lnSpc>
              <a:spcBef>
                <a:spcPts val="0"/>
              </a:spcBef>
              <a:spcAft>
                <a:spcPts val="0"/>
              </a:spcAft>
              <a:buFont typeface="Arial" panose="020B0604020202020204" pitchFamily="34" charset="0"/>
              <a:buChar char="•"/>
            </a:pPr>
            <a:r>
              <a:rPr lang="en-US" sz="23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amplitude of a standing wave doesn't remain the same throughout the wave,</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It keeps on changing as it is a function of x.</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certain positions the value of amplitude is maximum and at certain positions the value of amplitude is 0.</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Nodes: - Nodes represent the positions of zero amplitude.</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Antinodes: - Antinodes represent the positions of maximum amplitude.</a:t>
            </a:r>
          </a:p>
          <a:p>
            <a:pPr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Nodes:-</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nodes, amplitude is 0.</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case of the standing wave amplitude is given as :- 2asinkx</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=&gt; 2asinkx = 0, =&gt;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sinkx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0, =&gt;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sinkx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sin n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=&gt;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n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value of x represents position of nodes where amplitude is 0.</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x = (n</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 equation(</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From the definition of k = (2</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equation(ii)</a:t>
            </a:r>
          </a:p>
          <a:p>
            <a:pPr marL="342900" marR="0" indent="-342900" algn="just">
              <a:lnSpc>
                <a:spcPct val="107000"/>
              </a:lnSpc>
              <a:spcBef>
                <a:spcPts val="0"/>
              </a:spcBef>
              <a:spcAft>
                <a:spcPts val="0"/>
              </a:spcAft>
              <a:buFont typeface="Arial" panose="020B0604020202020204" pitchFamily="34" charset="0"/>
              <a:buChar char="•"/>
            </a:pPr>
            <a:r>
              <a:rPr lang="en-US" sz="22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position of nodes is represented by:-x = (n </a:t>
            </a:r>
            <a:r>
              <a:rPr lang="en-US" sz="22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2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from (</a:t>
            </a:r>
            <a:r>
              <a:rPr lang="en-US" sz="22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22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and (ii),</a:t>
            </a:r>
            <a:r>
              <a:rPr lang="en-US" sz="23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where n = 1,2,3...</a:t>
            </a:r>
            <a:endParaRPr lang="en-IN" sz="2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58179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768A18-6B62-5790-6F6B-BFBFCE0509BF}"/>
              </a:ext>
            </a:extLst>
          </p:cNvPr>
          <p:cNvSpPr txBox="1"/>
          <p:nvPr/>
        </p:nvSpPr>
        <p:spPr>
          <a:xfrm>
            <a:off x="1295399" y="1025104"/>
            <a:ext cx="10085963" cy="5598136"/>
          </a:xfrm>
          <a:prstGeom prst="rect">
            <a:avLst/>
          </a:prstGeom>
          <a:noFill/>
        </p:spPr>
        <p:txBody>
          <a:bodyPr wrap="square">
            <a:spAutoFit/>
          </a:bodyPr>
          <a:lstStyle/>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Note: -Half a wavelength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separates two consecutive nodes.</a:t>
            </a:r>
          </a:p>
          <a:p>
            <a:pPr marR="0">
              <a:lnSpc>
                <a:spcPct val="107000"/>
              </a:lnSpc>
              <a:spcBef>
                <a:spcPts val="0"/>
              </a:spcBef>
              <a:spcAft>
                <a:spcPts val="0"/>
              </a:spcAft>
            </a:pPr>
            <a:endPar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0"/>
              </a:spcAft>
            </a:pPr>
            <a:endPar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0"/>
              </a:spcAft>
            </a:pPr>
            <a:endPar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0"/>
              </a:spcAft>
            </a:pPr>
            <a:endPar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Antinodes:-</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antinodes, amplitude is maximum.</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case of the standing wave amplitude is given as:- 2asinkx</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=&gt; 2asinkx = maximum. This value is maximum only when sink x = l.</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=&gt; sin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sin(n+(1/2)) =&gt;</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=&gt;</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=(n+(1/2)) =&gt;</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=&gt;((2</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x= (n+(1/2))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p</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position of nodes is represented by:- x= (n+(1/2))( A/2); n=0,1,2,3,4...</a:t>
            </a:r>
          </a:p>
          <a:p>
            <a:pPr marR="0">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Note: -</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Half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awavelength</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separates two consecutive nodes.</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Antinodes are located half way between pairs of nodes.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EE70A0B-6BDF-40D4-9B79-F22768156201}"/>
              </a:ext>
            </a:extLst>
          </p:cNvPr>
          <p:cNvSpPr txBox="1"/>
          <p:nvPr/>
        </p:nvSpPr>
        <p:spPr>
          <a:xfrm>
            <a:off x="2787162" y="229880"/>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Nodes and Antinodes </a:t>
            </a:r>
            <a:endParaRPr lang="en-IN" sz="3200" dirty="0"/>
          </a:p>
        </p:txBody>
      </p:sp>
      <p:pic>
        <p:nvPicPr>
          <p:cNvPr id="6" name="Picture 5">
            <a:extLst>
              <a:ext uri="{FF2B5EF4-FFF2-40B4-BE49-F238E27FC236}">
                <a16:creationId xmlns:a16="http://schemas.microsoft.com/office/drawing/2014/main" id="{050A86B0-C279-B4E0-5E54-933019D2ECB7}"/>
              </a:ext>
            </a:extLst>
          </p:cNvPr>
          <p:cNvPicPr>
            <a:picLocks noChangeAspect="1"/>
          </p:cNvPicPr>
          <p:nvPr/>
        </p:nvPicPr>
        <p:blipFill>
          <a:blip r:embed="rId2"/>
          <a:stretch>
            <a:fillRect/>
          </a:stretch>
        </p:blipFill>
        <p:spPr>
          <a:xfrm>
            <a:off x="4425533" y="1596046"/>
            <a:ext cx="2228185" cy="1539474"/>
          </a:xfrm>
          <a:prstGeom prst="rect">
            <a:avLst/>
          </a:prstGeom>
        </p:spPr>
      </p:pic>
    </p:spTree>
    <p:extLst>
      <p:ext uri="{BB962C8B-B14F-4D97-AF65-F5344CB8AC3E}">
        <p14:creationId xmlns:p14="http://schemas.microsoft.com/office/powerpoint/2010/main" val="37122498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768A18-6B62-5790-6F6B-BFBFCE0509BF}"/>
              </a:ext>
            </a:extLst>
          </p:cNvPr>
          <p:cNvSpPr txBox="1"/>
          <p:nvPr/>
        </p:nvSpPr>
        <p:spPr>
          <a:xfrm>
            <a:off x="1295399" y="888919"/>
            <a:ext cx="10085963" cy="5598136"/>
          </a:xfrm>
          <a:prstGeom prst="rect">
            <a:avLst/>
          </a:prstGeom>
          <a:noFill/>
        </p:spPr>
        <p:txBody>
          <a:bodyPr wrap="square">
            <a:spAutoFit/>
          </a:bodyPr>
          <a:lstStyle/>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Half a wave length separates two consecutive nodes.</a:t>
            </a:r>
          </a:p>
          <a:p>
            <a:pPr marL="342900" marR="0" indent="-342900">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Antinodes are located half way between pairs of nodes.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0"/>
              </a:spcAft>
            </a:pPr>
            <a:endPar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0"/>
              </a:spcAft>
            </a:pPr>
            <a:endPar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0"/>
              </a:spcAft>
            </a:pPr>
            <a:endPar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0"/>
              </a:spcAft>
            </a:pPr>
            <a:endPar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0"/>
              </a:spcAft>
            </a:pPr>
            <a:endPar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0"/>
              </a:spcAft>
            </a:pPr>
            <a:endPar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0"/>
              </a:spcAft>
            </a:pPr>
            <a:endPar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7000"/>
              </a:lnSpc>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formation of a standing wave in a stretched string. Two sinusoidal waves of same amplitude travel along the string in opposite directions. The set of pictures represent the state of displacement sat four different times. The displacement at positions marked as N is zero at all times. These positions are called nodes.</a:t>
            </a:r>
            <a:endPar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EE70A0B-6BDF-40D4-9B79-F22768156201}"/>
              </a:ext>
            </a:extLst>
          </p:cNvPr>
          <p:cNvSpPr txBox="1"/>
          <p:nvPr/>
        </p:nvSpPr>
        <p:spPr>
          <a:xfrm>
            <a:off x="2787162" y="229880"/>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Nodes and Antinodes </a:t>
            </a:r>
            <a:endParaRPr lang="en-IN" sz="3200" dirty="0"/>
          </a:p>
        </p:txBody>
      </p:sp>
      <p:pic>
        <p:nvPicPr>
          <p:cNvPr id="7" name="Picture 6">
            <a:extLst>
              <a:ext uri="{FF2B5EF4-FFF2-40B4-BE49-F238E27FC236}">
                <a16:creationId xmlns:a16="http://schemas.microsoft.com/office/drawing/2014/main" id="{6F5C38C6-F0E4-E894-DE1F-B332D567CFAE}"/>
              </a:ext>
            </a:extLst>
          </p:cNvPr>
          <p:cNvPicPr>
            <a:picLocks noChangeAspect="1"/>
          </p:cNvPicPr>
          <p:nvPr/>
        </p:nvPicPr>
        <p:blipFill>
          <a:blip r:embed="rId2"/>
          <a:stretch>
            <a:fillRect/>
          </a:stretch>
        </p:blipFill>
        <p:spPr>
          <a:xfrm>
            <a:off x="1854612" y="2036843"/>
            <a:ext cx="2412877" cy="1683987"/>
          </a:xfrm>
          <a:prstGeom prst="rect">
            <a:avLst/>
          </a:prstGeom>
        </p:spPr>
      </p:pic>
      <p:pic>
        <p:nvPicPr>
          <p:cNvPr id="8" name="Picture 7">
            <a:extLst>
              <a:ext uri="{FF2B5EF4-FFF2-40B4-BE49-F238E27FC236}">
                <a16:creationId xmlns:a16="http://schemas.microsoft.com/office/drawing/2014/main" id="{3096C7CA-BA11-6FE5-EC54-2463181D3104}"/>
              </a:ext>
            </a:extLst>
          </p:cNvPr>
          <p:cNvPicPr>
            <a:picLocks noChangeAspect="1"/>
          </p:cNvPicPr>
          <p:nvPr/>
        </p:nvPicPr>
        <p:blipFill>
          <a:blip r:embed="rId3"/>
          <a:stretch>
            <a:fillRect/>
          </a:stretch>
        </p:blipFill>
        <p:spPr>
          <a:xfrm>
            <a:off x="5094979" y="1803379"/>
            <a:ext cx="2952751" cy="2515702"/>
          </a:xfrm>
          <a:prstGeom prst="rect">
            <a:avLst/>
          </a:prstGeom>
        </p:spPr>
      </p:pic>
    </p:spTree>
    <p:extLst>
      <p:ext uri="{BB962C8B-B14F-4D97-AF65-F5344CB8AC3E}">
        <p14:creationId xmlns:p14="http://schemas.microsoft.com/office/powerpoint/2010/main" val="29251137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768A18-6B62-5790-6F6B-BFBFCE0509BF}"/>
              </a:ext>
            </a:extLst>
          </p:cNvPr>
          <p:cNvSpPr txBox="1"/>
          <p:nvPr/>
        </p:nvSpPr>
        <p:spPr>
          <a:xfrm>
            <a:off x="1053018" y="775745"/>
            <a:ext cx="10085963" cy="5750613"/>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Nodes and Antinodes: system closed at both ends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System closed at both ends means both the ends are rigid boundaries.</a:t>
            </a:r>
          </a:p>
          <a:p>
            <a:pPr marL="342900" marR="0" indent="-342900" algn="just">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Whenever there is rigid body there is no displacement at the boundary. This implies at boundary amplitude is always 0.</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Nodes are formed at boundary, </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Standing waves on a string of length L fixed at both ends have restricted wavelength.</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This means wave will vibrate for certain specific values of wavelength.</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both ends, nodes will be formed.=&gt;Amplitude = 0.</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Expression for node x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nX</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)/2.This value is true when x is 0 and L.</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When x = L- L=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2400" kern="0" dirty="0" err="1">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=&gt;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(2L)/n; n = 1, 2, 3, 4......</a:t>
            </a:r>
          </a:p>
        </p:txBody>
      </p:sp>
      <p:sp>
        <p:nvSpPr>
          <p:cNvPr id="5" name="TextBox 4">
            <a:extLst>
              <a:ext uri="{FF2B5EF4-FFF2-40B4-BE49-F238E27FC236}">
                <a16:creationId xmlns:a16="http://schemas.microsoft.com/office/drawing/2014/main" id="{4EE70A0B-6BDF-40D4-9B79-F22768156201}"/>
              </a:ext>
            </a:extLst>
          </p:cNvPr>
          <p:cNvSpPr txBox="1"/>
          <p:nvPr/>
        </p:nvSpPr>
        <p:spPr>
          <a:xfrm>
            <a:off x="2787162" y="229880"/>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Nodes and Antinodes </a:t>
            </a:r>
            <a:endParaRPr lang="en-IN" sz="3200" dirty="0"/>
          </a:p>
        </p:txBody>
      </p:sp>
    </p:spTree>
    <p:extLst>
      <p:ext uri="{BB962C8B-B14F-4D97-AF65-F5344CB8AC3E}">
        <p14:creationId xmlns:p14="http://schemas.microsoft.com/office/powerpoint/2010/main" val="16221547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768A18-6B62-5790-6F6B-BFBFCE0509BF}"/>
              </a:ext>
            </a:extLst>
          </p:cNvPr>
          <p:cNvSpPr txBox="1"/>
          <p:nvPr/>
        </p:nvSpPr>
        <p:spPr>
          <a:xfrm>
            <a:off x="1053018" y="814655"/>
            <a:ext cx="10085963" cy="5011949"/>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cannot take any value but it can take values which satisfy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(2L)/n this expression.</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That is why we can say that the standing wave on a string which is tied on both ends has the restricted wavelength,</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 wavelength is restricted therefore wavenumber is also restricted,</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 = v/</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(relation between wavelength and frequency)</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Corresponding frequencies which a standing wave can have is given as: </a:t>
            </a:r>
            <a:b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 =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vn</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)/2L where v = speed of the travelling wave.</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These frequencies are known as natural frequency or modes of oscillations.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89457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05404D-2F71-5461-6C89-DF80D8FA57C4}"/>
              </a:ext>
            </a:extLst>
          </p:cNvPr>
          <p:cNvSpPr txBox="1"/>
          <p:nvPr/>
        </p:nvSpPr>
        <p:spPr>
          <a:xfrm>
            <a:off x="680936" y="739735"/>
            <a:ext cx="11206263" cy="5993307"/>
          </a:xfrm>
          <a:prstGeom prst="rect">
            <a:avLst/>
          </a:prstGeom>
          <a:noFill/>
        </p:spPr>
        <p:txBody>
          <a:bodyPr wrap="square">
            <a:spAutoFit/>
          </a:bodyPr>
          <a:lstStyle/>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 =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vn</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)/2L where v = speed of the travelling wave, L = length of the string, n = any natural number.</a:t>
            </a:r>
          </a:p>
          <a:p>
            <a:pPr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First Harmonic:-</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For n = l, mode of oscillation is known as Fundamental mode.</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Therefore v1 =v/(2L).This is the lowest possible value of frequency, </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Therefore v</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is the lowest possible mode of the frequency,</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nodes at the ends and 1 antinode.</a:t>
            </a:r>
          </a:p>
          <a:p>
            <a:pPr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Second Harmonic:-</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For n = 2, v</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(2v)/ (2L) =v/L</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This is second harmonic mode of oscillation,</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 nodes at the ends and 2 antinodes.</a:t>
            </a:r>
          </a:p>
          <a:p>
            <a:pPr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Third Harmonic:-</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For n = 3,v</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(3v)/(2L).</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This is third harmonic mode of oscillation,</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4 nodes and 3 antinodes.</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0FD7FA9-8EDB-8261-23B4-F9AA3E8151D9}"/>
              </a:ext>
            </a:extLst>
          </p:cNvPr>
          <p:cNvSpPr txBox="1"/>
          <p:nvPr/>
        </p:nvSpPr>
        <p:spPr>
          <a:xfrm>
            <a:off x="2787162" y="152060"/>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Modes of Oscillations </a:t>
            </a:r>
            <a:endParaRPr lang="en-IN" sz="3200" dirty="0"/>
          </a:p>
        </p:txBody>
      </p:sp>
    </p:spTree>
    <p:extLst>
      <p:ext uri="{BB962C8B-B14F-4D97-AF65-F5344CB8AC3E}">
        <p14:creationId xmlns:p14="http://schemas.microsoft.com/office/powerpoint/2010/main" val="41119704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0C2864-5B5C-7909-136F-BC48B4166122}"/>
              </a:ext>
            </a:extLst>
          </p:cNvPr>
          <p:cNvSpPr txBox="1"/>
          <p:nvPr/>
        </p:nvSpPr>
        <p:spPr>
          <a:xfrm>
            <a:off x="188471" y="855107"/>
            <a:ext cx="11727303" cy="4853123"/>
          </a:xfrm>
          <a:prstGeom prst="rect">
            <a:avLst/>
          </a:prstGeom>
          <a:noFill/>
        </p:spPr>
        <p:txBody>
          <a:bodyPr wrap="square">
            <a:spAutoFit/>
          </a:bodyPr>
          <a:lstStyle/>
          <a:p>
            <a:pPr marL="0" marR="0">
              <a:lnSpc>
                <a:spcPct val="150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8.	Problem:</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-Find the frequency of note emitted (fundamental note) by a string 1 m long 	and stretched by a load of 20 kg, if this string weighs 4.9 g. Given, g = 980 cm s</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	Answer:</a:t>
            </a:r>
            <a:endParaRPr lang="en-IN" sz="2400" kern="10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L = 100 cm T = 20 kg = 20x 1000x980 dyne</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 = 4.9/100 = 0.049 g cm"1</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Now the frequency of fundamental note produced,</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v = (1/2L)/(T/m)	</a:t>
            </a:r>
          </a:p>
          <a:p>
            <a:pPr marL="0" marR="0">
              <a:lnSpc>
                <a:spcPct val="150000"/>
              </a:lnSpc>
              <a:spcBef>
                <a:spcPts val="0"/>
              </a:spcBef>
              <a:spcAft>
                <a:spcPts val="0"/>
              </a:spcAft>
            </a:pPr>
            <a:r>
              <a:rPr lang="en-US" sz="24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 = 1/ (2x100)\(20x1000x980)/(0.049)</a:t>
            </a:r>
            <a:b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=100Hz</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E977F563-5A60-705C-E01E-5507973B6067}"/>
              </a:ext>
            </a:extLst>
          </p:cNvPr>
          <p:cNvSpPr txBox="1"/>
          <p:nvPr/>
        </p:nvSpPr>
        <p:spPr>
          <a:xfrm>
            <a:off x="2807022" y="156032"/>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Numerical</a:t>
            </a:r>
            <a:endParaRPr lang="en-IN" sz="3200" dirty="0"/>
          </a:p>
        </p:txBody>
      </p:sp>
    </p:spTree>
    <p:extLst>
      <p:ext uri="{BB962C8B-B14F-4D97-AF65-F5344CB8AC3E}">
        <p14:creationId xmlns:p14="http://schemas.microsoft.com/office/powerpoint/2010/main" val="20208355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6BD2836-5C19-0FDB-BC68-E7619B44C4E9}"/>
              </a:ext>
            </a:extLst>
          </p:cNvPr>
          <p:cNvSpPr txBox="1"/>
          <p:nvPr/>
        </p:nvSpPr>
        <p:spPr>
          <a:xfrm>
            <a:off x="408460" y="716468"/>
            <a:ext cx="11375080" cy="5484643"/>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9.	Problem:</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 pipe 20 cm long is closed at one end, which harmonic mode 	of the 	pipe is resonantly excited by a 430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Hzsource</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Will this same source can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bein</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resonance with the pipe, if both ends are open? Speed of sound = 340 ms</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	Answer:-</a:t>
            </a:r>
            <a:endParaRPr lang="en-IN" sz="2400" kern="10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 frequency of nth mode of vibration of a pipe closed at one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endis</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give by</a:t>
            </a:r>
            <a:b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vn</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(2n1)v/4L</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v = 340ms</a:t>
            </a:r>
            <a:r>
              <a:rPr lang="en-US" sz="2400" kern="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L = 20cm = 0.2m;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a:t>
            </a:r>
            <a:r>
              <a:rPr lang="en-US" sz="2400" kern="0" baseline="-25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430Hz.</a:t>
            </a:r>
            <a:b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Therefore 430= ((2n-1) x 340)/ (4 x 0.2) =&gt; n = 1</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Therefore, first mode of vibration of the pipe is excited, for open pipe since must be 	an integer, the same source cannot be in resonance with the pipe with both ends 	open.</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17086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781CDA-4951-18E0-D3AE-B2DEA07D18EB}"/>
              </a:ext>
            </a:extLst>
          </p:cNvPr>
          <p:cNvPicPr>
            <a:picLocks noChangeAspect="1"/>
          </p:cNvPicPr>
          <p:nvPr/>
        </p:nvPicPr>
        <p:blipFill>
          <a:blip r:embed="rId2"/>
          <a:stretch>
            <a:fillRect/>
          </a:stretch>
        </p:blipFill>
        <p:spPr>
          <a:xfrm>
            <a:off x="3373404" y="388087"/>
            <a:ext cx="3786153" cy="4624196"/>
          </a:xfrm>
          <a:prstGeom prst="rect">
            <a:avLst/>
          </a:prstGeom>
        </p:spPr>
      </p:pic>
      <p:sp>
        <p:nvSpPr>
          <p:cNvPr id="5" name="TextBox 4">
            <a:extLst>
              <a:ext uri="{FF2B5EF4-FFF2-40B4-BE49-F238E27FC236}">
                <a16:creationId xmlns:a16="http://schemas.microsoft.com/office/drawing/2014/main" id="{57D29C71-1D9F-FEC0-F4A7-71DF49BDCEEE}"/>
              </a:ext>
            </a:extLst>
          </p:cNvPr>
          <p:cNvSpPr txBox="1"/>
          <p:nvPr/>
        </p:nvSpPr>
        <p:spPr>
          <a:xfrm>
            <a:off x="920361" y="5211875"/>
            <a:ext cx="10351277" cy="830997"/>
          </a:xfrm>
          <a:prstGeom prst="rect">
            <a:avLst/>
          </a:prstGeom>
          <a:noFill/>
        </p:spPr>
        <p:txBody>
          <a:bodyPr wrap="square">
            <a:spAutoFit/>
          </a:bodyPr>
          <a:lstStyle/>
          <a:p>
            <a:pPr algn="just"/>
            <a:r>
              <a:rPr lang="en-US" sz="2400" kern="0" dirty="0">
                <a:solidFill>
                  <a:schemeClr val="bg1"/>
                </a:solidFill>
                <a:effectLst/>
                <a:latin typeface="Times New Roman" panose="02020603050405020304" pitchFamily="18" charset="0"/>
                <a:ea typeface="Calibri" panose="020F0502020204030204" pitchFamily="34" charset="0"/>
              </a:rPr>
              <a:t>Stationary waves in a stretched string fixed at both ends. Various modes of vibration are shown</a:t>
            </a:r>
            <a:endParaRPr lang="en-IN" sz="2400" dirty="0">
              <a:solidFill>
                <a:schemeClr val="bg1"/>
              </a:solidFill>
            </a:endParaRPr>
          </a:p>
        </p:txBody>
      </p:sp>
    </p:spTree>
    <p:extLst>
      <p:ext uri="{BB962C8B-B14F-4D97-AF65-F5344CB8AC3E}">
        <p14:creationId xmlns:p14="http://schemas.microsoft.com/office/powerpoint/2010/main" val="22538053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F4E7456-E810-1666-34A9-3622C4AAF89D}"/>
              </a:ext>
            </a:extLst>
          </p:cNvPr>
          <p:cNvSpPr txBox="1"/>
          <p:nvPr/>
        </p:nvSpPr>
        <p:spPr>
          <a:xfrm>
            <a:off x="528940" y="640177"/>
            <a:ext cx="11134118" cy="6065763"/>
          </a:xfrm>
          <a:prstGeom prst="rect">
            <a:avLst/>
          </a:prstGeom>
          <a:noFill/>
        </p:spPr>
        <p:txBody>
          <a:bodyPr wrap="square">
            <a:spAutoFit/>
          </a:bodyPr>
          <a:lstStyle/>
          <a:p>
            <a:pPr marL="0" marR="0">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Nodes and Antinodes: system closed at one end</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For a system which is closed at one end, only one node is formed at the closed end.</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Consider there is one fixed end (x = 0) and one open end (x = L), and a string is attached between these two ends.</a:t>
            </a:r>
          </a:p>
          <a:p>
            <a:pPr marL="342900" marR="0" indent="-342900" algn="just">
              <a:lnSpc>
                <a:spcPct val="150000"/>
              </a:lnSpc>
              <a:spcBef>
                <a:spcPts val="0"/>
              </a:spcBef>
              <a:spcAft>
                <a:spcPts val="0"/>
              </a:spcAft>
              <a:buFont typeface="Arial" panose="020B0604020202020204" pitchFamily="34" charset="0"/>
              <a:buChar char="•"/>
            </a:pPr>
            <a:r>
              <a:rPr lang="en-US" sz="23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x = L, antinodes will be formed, This means amplitude will be maximum at this end.</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Condition for formation of antinodes is x = (n + (1/2))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=&gt; L = (n + (1/2)) (</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p>
          <a:p>
            <a:pPr marL="342900" marR="0" indent="-342900" algn="just">
              <a:spcBef>
                <a:spcPts val="0"/>
              </a:spcBef>
              <a:spcAft>
                <a:spcPts val="0"/>
              </a:spcAft>
              <a:buFont typeface="Arial" panose="020B0604020202020204" pitchFamily="34" charset="0"/>
              <a:buChar char="•"/>
            </a:pPr>
            <a:r>
              <a:rPr lang="en-US" sz="23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=&gt;</a:t>
            </a:r>
            <a:r>
              <a:rPr lang="en-US" sz="23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3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(2L)/(n+(l/2)).This expression shows that the values of wavelength is restricted. </a:t>
            </a:r>
            <a:br>
              <a:rPr lang="en-US" sz="23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3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 = 0,1,2,3</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Corresponding frequencies will be v = v/(2L) (n + 1/2) (By using v = v/</a:t>
            </a:r>
            <a:r>
              <a:rPr lang="en-US" sz="2400" kern="0" dirty="0">
                <a:solidFill>
                  <a:schemeClr val="bg1"/>
                </a:solidFill>
                <a:effectLst/>
                <a:latin typeface="Symbol" panose="05050102010706020507" pitchFamily="18" charset="2"/>
                <a:ea typeface="Calibri" panose="020F0502020204030204" pitchFamily="34" charset="0"/>
                <a:cs typeface="Times New Roman" panose="02020603050405020304" pitchFamily="18" charset="0"/>
              </a:rPr>
              <a:t>l</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);n=0,1,2,3,...</a:t>
            </a:r>
          </a:p>
          <a:p>
            <a:pPr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Modes of oscillations:-</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Fundamental frequency:- Also known as First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Harmonio</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lt</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corresponds to lowest possible value for n. That is n=0</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expression for fundamental frequency is v</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v/(2L) x 1/2 = v/(4L)</a:t>
            </a:r>
          </a:p>
        </p:txBody>
      </p:sp>
      <p:sp>
        <p:nvSpPr>
          <p:cNvPr id="5" name="TextBox 4">
            <a:extLst>
              <a:ext uri="{FF2B5EF4-FFF2-40B4-BE49-F238E27FC236}">
                <a16:creationId xmlns:a16="http://schemas.microsoft.com/office/drawing/2014/main" id="{41274593-3875-0031-28D4-E2AEF369D29D}"/>
              </a:ext>
            </a:extLst>
          </p:cNvPr>
          <p:cNvSpPr txBox="1"/>
          <p:nvPr/>
        </p:nvSpPr>
        <p:spPr>
          <a:xfrm>
            <a:off x="3049465" y="152060"/>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Nodes and Antinodes </a:t>
            </a:r>
            <a:endParaRPr lang="en-IN" sz="3200" dirty="0"/>
          </a:p>
        </p:txBody>
      </p:sp>
    </p:spTree>
    <p:extLst>
      <p:ext uri="{BB962C8B-B14F-4D97-AF65-F5344CB8AC3E}">
        <p14:creationId xmlns:p14="http://schemas.microsoft.com/office/powerpoint/2010/main" val="36514297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F4E7456-E810-1666-34A9-3622C4AAF89D}"/>
              </a:ext>
            </a:extLst>
          </p:cNvPr>
          <p:cNvSpPr txBox="1"/>
          <p:nvPr/>
        </p:nvSpPr>
        <p:spPr>
          <a:xfrm>
            <a:off x="616895" y="777040"/>
            <a:ext cx="11134118" cy="2934458"/>
          </a:xfrm>
          <a:prstGeom prst="rect">
            <a:avLst/>
          </a:prstGeom>
          <a:noFill/>
        </p:spPr>
        <p:txBody>
          <a:bodyPr wrap="square">
            <a:spAutoFit/>
          </a:bodyPr>
          <a:lstStyle/>
          <a:p>
            <a:pPr marR="0" algn="just">
              <a:lnSpc>
                <a:spcPct val="200000"/>
              </a:lnSpc>
              <a:spcBef>
                <a:spcPts val="0"/>
              </a:spcBef>
              <a:spcAft>
                <a:spcPts val="0"/>
              </a:spcAft>
            </a:pPr>
            <a:r>
              <a:rPr lang="en-US" sz="2400"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Odd Harmonics</a:t>
            </a:r>
          </a:p>
          <a:p>
            <a:pPr marL="342900" marR="0" indent="-342900" algn="just">
              <a:lnSpc>
                <a:spcPct val="20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 = 1; v = v/(2L) (1 + (1/2)) = (3v)/(4L) = 3v</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0</a:t>
            </a:r>
          </a:p>
          <a:p>
            <a:pPr marL="342900" marR="0" indent="-342900" algn="just">
              <a:lnSpc>
                <a:spcPct val="20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 = 2; v = v/(2L) (2 + (1/2)) = (5v)/(4L) = 5v</a:t>
            </a:r>
            <a:r>
              <a:rPr lang="en-US" sz="2400" kern="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0</a:t>
            </a:r>
          </a:p>
          <a:p>
            <a:pPr marL="342900" marR="0" indent="-342900" algn="just">
              <a:lnSpc>
                <a:spcPct val="200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 = 3; v = v/(2L) (3 + (1/2)) = (7v)/(4L)=7vQ</a:t>
            </a:r>
            <a:endParaRPr lang="en-IN"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1274593-3875-0031-28D4-E2AEF369D29D}"/>
              </a:ext>
            </a:extLst>
          </p:cNvPr>
          <p:cNvSpPr txBox="1"/>
          <p:nvPr/>
        </p:nvSpPr>
        <p:spPr>
          <a:xfrm>
            <a:off x="3049465" y="152060"/>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Nodes and Antinodes </a:t>
            </a:r>
            <a:endParaRPr lang="en-IN" sz="3200" dirty="0"/>
          </a:p>
        </p:txBody>
      </p:sp>
    </p:spTree>
    <p:extLst>
      <p:ext uri="{BB962C8B-B14F-4D97-AF65-F5344CB8AC3E}">
        <p14:creationId xmlns:p14="http://schemas.microsoft.com/office/powerpoint/2010/main" val="16802770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94AA40-98F2-BF1D-1146-D0F74E6058F7}"/>
              </a:ext>
            </a:extLst>
          </p:cNvPr>
          <p:cNvSpPr txBox="1"/>
          <p:nvPr/>
        </p:nvSpPr>
        <p:spPr>
          <a:xfrm>
            <a:off x="1065177" y="897890"/>
            <a:ext cx="9946534" cy="863250"/>
          </a:xfrm>
          <a:prstGeom prst="rect">
            <a:avLst/>
          </a:prstGeom>
          <a:noFill/>
        </p:spPr>
        <p:txBody>
          <a:bodyPr wrap="square">
            <a:spAutoFit/>
          </a:bodyPr>
          <a:lstStyle/>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For a system which is closed at one end and open at another end will get one fundamental frequency and all other odd harmonics.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55F345D5-2B1D-FF95-EDC3-104D43008575}"/>
              </a:ext>
            </a:extLst>
          </p:cNvPr>
          <p:cNvSpPr txBox="1"/>
          <p:nvPr/>
        </p:nvSpPr>
        <p:spPr>
          <a:xfrm>
            <a:off x="3049466" y="307702"/>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Nodes and Antinodes </a:t>
            </a:r>
            <a:endParaRPr lang="en-IN" sz="3200" dirty="0"/>
          </a:p>
        </p:txBody>
      </p:sp>
      <p:pic>
        <p:nvPicPr>
          <p:cNvPr id="6" name="Picture 5">
            <a:extLst>
              <a:ext uri="{FF2B5EF4-FFF2-40B4-BE49-F238E27FC236}">
                <a16:creationId xmlns:a16="http://schemas.microsoft.com/office/drawing/2014/main" id="{8EE68866-FAA5-9699-EB8A-28542A7CBB3F}"/>
              </a:ext>
            </a:extLst>
          </p:cNvPr>
          <p:cNvPicPr>
            <a:picLocks noChangeAspect="1"/>
          </p:cNvPicPr>
          <p:nvPr/>
        </p:nvPicPr>
        <p:blipFill>
          <a:blip r:embed="rId2"/>
          <a:stretch>
            <a:fillRect/>
          </a:stretch>
        </p:blipFill>
        <p:spPr>
          <a:xfrm>
            <a:off x="4281302" y="1904109"/>
            <a:ext cx="3033898" cy="4289789"/>
          </a:xfrm>
          <a:prstGeom prst="rect">
            <a:avLst/>
          </a:prstGeom>
        </p:spPr>
      </p:pic>
    </p:spTree>
    <p:extLst>
      <p:ext uri="{BB962C8B-B14F-4D97-AF65-F5344CB8AC3E}">
        <p14:creationId xmlns:p14="http://schemas.microsoft.com/office/powerpoint/2010/main" val="23509568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499E96-E5F2-616D-78B5-2235AEC9BF5C}"/>
              </a:ext>
            </a:extLst>
          </p:cNvPr>
          <p:cNvSpPr txBox="1"/>
          <p:nvPr/>
        </p:nvSpPr>
        <p:spPr>
          <a:xfrm>
            <a:off x="655806" y="793055"/>
            <a:ext cx="10726569" cy="4826695"/>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rgbClr val="FFFF00"/>
                </a:solidFill>
                <a:effectLst/>
                <a:latin typeface="Times New Roman" panose="02020603050405020304" pitchFamily="18" charset="0"/>
                <a:ea typeface="Tahoma" panose="020B0604030504040204" pitchFamily="34" charset="0"/>
                <a:cs typeface="Times New Roman" panose="02020603050405020304" pitchFamily="18" charset="0"/>
              </a:rPr>
              <a:t>10.	Problem:- </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 steel rod 100 cm long is clamped at its middle. The 	fundamental frequency of longitudinal vibrations of the rod are given to be 2	.53 kHz. What is the speed of sound in steel?</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rgbClr val="92D050"/>
                </a:solidFill>
                <a:effectLst/>
                <a:latin typeface="Times New Roman" panose="02020603050405020304" pitchFamily="18" charset="0"/>
                <a:ea typeface="Tahoma" panose="020B0604030504040204" pitchFamily="34" charset="0"/>
                <a:cs typeface="Times New Roman" panose="02020603050405020304" pitchFamily="18" charset="0"/>
              </a:rPr>
              <a:t>	Answer:-</a:t>
            </a:r>
            <a:endParaRPr lang="en-IN" sz="2400" kern="100" dirty="0">
              <a:solidFill>
                <a:srgbClr val="92D050"/>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Length of the steel rod, I = 100 cm = 1 m</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Fundamental frequency of vibration, v = 2.53 kHz = 2.53 x 10</a:t>
            </a:r>
            <a:r>
              <a:rPr lang="en-US" sz="2400" kern="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Hz</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When the rod is plucked at its middle, an antinode (A) is formed at its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centre</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and nodes (N) are formed at its two ends, as shown in the given 	figure.</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0906719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C522B7-D7F1-4D38-D1B9-BE9C97CC3CF2}"/>
              </a:ext>
            </a:extLst>
          </p:cNvPr>
          <p:cNvSpPr txBox="1"/>
          <p:nvPr/>
        </p:nvSpPr>
        <p:spPr>
          <a:xfrm>
            <a:off x="433690" y="432346"/>
            <a:ext cx="10662935" cy="5993307"/>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Tahoma" panose="020B0604030504040204" pitchFamily="34" charset="0"/>
                <a:cs typeface="Times New Roman" panose="02020603050405020304" pitchFamily="18" charset="0"/>
              </a:rPr>
              <a:t>11.	Problem :- </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 steel rod 100 cm long is clamped at its middle. The fundamental 	frequency of longitudinal vibrations of the rod are given to be 2.53 kHz. What 	is the speed of sound in steel?</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rgbClr val="92D050"/>
                </a:solidFill>
                <a:effectLst/>
                <a:latin typeface="Times New Roman" panose="02020603050405020304" pitchFamily="18" charset="0"/>
                <a:ea typeface="Tahoma" panose="020B0604030504040204" pitchFamily="34" charset="0"/>
                <a:cs typeface="Times New Roman" panose="02020603050405020304" pitchFamily="18" charset="0"/>
              </a:rPr>
              <a:t>	Answer:-</a:t>
            </a:r>
            <a:endParaRPr lang="en-IN" sz="2400" kern="100" dirty="0">
              <a:solidFill>
                <a:srgbClr val="92D050"/>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Length of the steel rod, I = 100 cm = 1 m</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Fundamental frequency of vibration, v = 2.53 kHz = 2.53 x 10</a:t>
            </a:r>
            <a:r>
              <a:rPr lang="en-US" sz="2400" kern="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3</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Hz</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When the rod is plucked at its middle, an antinode (A) is formed at its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centre</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and nodes (N) are formed at its two ends, as shown in the given figure.</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endParaRPr lang="en-IN" sz="2400" kern="100" dirty="0">
              <a:solidFill>
                <a:schemeClr val="bg1"/>
              </a:solidFill>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The distance between two successive nodes is l/2. Therefore, l = l/2  </a:t>
            </a:r>
            <a:b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b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l = 2I =2 x 1 = 2m.</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The speed of sound in steel is given by the relation:</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EAE114BF-27A7-B9BF-7F17-2E301DB34FC1}"/>
              </a:ext>
            </a:extLst>
          </p:cNvPr>
          <p:cNvPicPr>
            <a:picLocks noChangeAspect="1"/>
          </p:cNvPicPr>
          <p:nvPr/>
        </p:nvPicPr>
        <p:blipFill>
          <a:blip r:embed="rId2"/>
          <a:stretch>
            <a:fillRect/>
          </a:stretch>
        </p:blipFill>
        <p:spPr>
          <a:xfrm>
            <a:off x="4224410" y="3628129"/>
            <a:ext cx="3081494" cy="1460856"/>
          </a:xfrm>
          <a:prstGeom prst="rect">
            <a:avLst/>
          </a:prstGeom>
        </p:spPr>
      </p:pic>
    </p:spTree>
    <p:extLst>
      <p:ext uri="{BB962C8B-B14F-4D97-AF65-F5344CB8AC3E}">
        <p14:creationId xmlns:p14="http://schemas.microsoft.com/office/powerpoint/2010/main" val="317558188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C2AD8FF-3F2E-4CBE-4159-05F3FC946AE3}"/>
              </a:ext>
            </a:extLst>
          </p:cNvPr>
          <p:cNvSpPr txBox="1"/>
          <p:nvPr/>
        </p:nvSpPr>
        <p:spPr>
          <a:xfrm>
            <a:off x="1434828" y="602685"/>
            <a:ext cx="7806447" cy="5816977"/>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 speed of sound in steel is given by the relation:</a:t>
            </a:r>
            <a:b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b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 = </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vX</a:t>
            </a:r>
            <a:endPar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2.53 x 10</a:t>
            </a:r>
            <a:r>
              <a:rPr lang="en-US" sz="2400" kern="0" baseline="30000" dirty="0">
                <a:solidFill>
                  <a:schemeClr val="bg1"/>
                </a:solidFill>
                <a:effectLst/>
                <a:latin typeface="Tahoma" panose="020B0604030504040204" pitchFamily="34" charset="0"/>
                <a:ea typeface="Tahoma" panose="020B0604030504040204" pitchFamily="34" charset="0"/>
                <a:cs typeface="Tahoma" panose="020B0604030504040204" pitchFamily="34" charset="0"/>
              </a:rPr>
              <a:t>3</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x 2</a:t>
            </a:r>
          </a:p>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5.06 x 10</a:t>
            </a:r>
            <a:r>
              <a:rPr lang="en-US" sz="2400" kern="0" baseline="30000" dirty="0">
                <a:solidFill>
                  <a:schemeClr val="bg1"/>
                </a:solidFill>
                <a:effectLst/>
                <a:latin typeface="Tahoma" panose="020B0604030504040204" pitchFamily="34" charset="0"/>
                <a:ea typeface="Tahoma" panose="020B0604030504040204" pitchFamily="34" charset="0"/>
                <a:cs typeface="Tahoma" panose="020B0604030504040204" pitchFamily="34" charset="0"/>
              </a:rPr>
              <a:t>3</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m/s</a:t>
            </a:r>
          </a:p>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5.06 km/s</a:t>
            </a:r>
          </a:p>
          <a:p>
            <a:pPr algn="just"/>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Open at both ends</a:t>
            </a:r>
          </a:p>
          <a:p>
            <a:pPr algn="just"/>
            <a:endPar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just"/>
            <a:endPar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just"/>
            <a:endPar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just"/>
            <a:endPar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just"/>
            <a:endPar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just"/>
            <a:endPar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just"/>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General Expression </a:t>
            </a:r>
            <a:r>
              <a:rPr lang="en-US" sz="2400" kern="0" dirty="0" err="1">
                <a:solidFill>
                  <a:schemeClr val="bg1"/>
                </a:solidFill>
                <a:latin typeface="Tahoma" panose="020B0604030504040204" pitchFamily="34" charset="0"/>
                <a:ea typeface="Tahoma" panose="020B0604030504040204" pitchFamily="34" charset="0"/>
                <a:cs typeface="Tahoma" panose="020B0604030504040204" pitchFamily="34" charset="0"/>
              </a:rPr>
              <a:t>n</a:t>
            </a:r>
            <a:r>
              <a:rPr lang="en-US" sz="2400" kern="0" dirty="0" err="1">
                <a:solidFill>
                  <a:schemeClr val="bg1"/>
                </a:solidFill>
                <a:latin typeface="Symbol" panose="05050102010706020507" pitchFamily="18" charset="2"/>
                <a:ea typeface="Tahoma" panose="020B0604030504040204" pitchFamily="34" charset="0"/>
                <a:cs typeface="Tahoma" panose="020B0604030504040204" pitchFamily="34" charset="0"/>
              </a:rPr>
              <a:t>l</a:t>
            </a: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/2</a:t>
            </a:r>
            <a:endParaRPr lang="en-IN" sz="2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F2AFAEE7-C10F-1BAF-78C6-9EDB1137CC77}"/>
              </a:ext>
            </a:extLst>
          </p:cNvPr>
          <p:cNvPicPr>
            <a:picLocks noChangeAspect="1"/>
          </p:cNvPicPr>
          <p:nvPr/>
        </p:nvPicPr>
        <p:blipFill>
          <a:blip r:embed="rId2"/>
          <a:stretch>
            <a:fillRect/>
          </a:stretch>
        </p:blipFill>
        <p:spPr>
          <a:xfrm>
            <a:off x="1793104" y="3834339"/>
            <a:ext cx="5318106" cy="1992958"/>
          </a:xfrm>
          <a:prstGeom prst="rect">
            <a:avLst/>
          </a:prstGeom>
        </p:spPr>
      </p:pic>
    </p:spTree>
    <p:extLst>
      <p:ext uri="{BB962C8B-B14F-4D97-AF65-F5344CB8AC3E}">
        <p14:creationId xmlns:p14="http://schemas.microsoft.com/office/powerpoint/2010/main" val="39033562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E2D2B1-CAB9-A4DF-B0EE-BB51E6FC8E27}"/>
              </a:ext>
            </a:extLst>
          </p:cNvPr>
          <p:cNvSpPr txBox="1"/>
          <p:nvPr/>
        </p:nvSpPr>
        <p:spPr>
          <a:xfrm>
            <a:off x="416869" y="160220"/>
            <a:ext cx="10670231" cy="6537559"/>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rgbClr val="FFFF00"/>
                </a:solidFill>
                <a:effectLst/>
                <a:latin typeface="Times New Roman" panose="02020603050405020304" pitchFamily="18" charset="0"/>
                <a:ea typeface="Tahoma" panose="020B0604030504040204" pitchFamily="34" charset="0"/>
                <a:cs typeface="Times New Roman" panose="02020603050405020304" pitchFamily="18" charset="0"/>
              </a:rPr>
              <a:t>12.	Problem:- </a:t>
            </a: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 pipe, 30.0cm long, is open al both the ends. Which harmonic mode 	of the pipe resonates a 1.1 kHz source? Will resonance with the same source be 	observed if one end of the pipe is closed? Take the speed of the sound in air as 	330 ms</a:t>
            </a:r>
            <a:r>
              <a:rPr lang="en-US" sz="2300" kern="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-1</a:t>
            </a: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t>
            </a:r>
            <a:endParaRPr lang="en-IN" sz="23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nSpc>
                <a:spcPct val="107000"/>
              </a:lnSpc>
              <a:spcBef>
                <a:spcPts val="0"/>
              </a:spcBef>
              <a:spcAft>
                <a:spcPts val="0"/>
              </a:spcAft>
            </a:pPr>
            <a:r>
              <a:rPr lang="en-US" sz="2400" kern="0" dirty="0">
                <a:solidFill>
                  <a:srgbClr val="92D050"/>
                </a:solidFill>
                <a:effectLst/>
                <a:latin typeface="Times New Roman" panose="02020603050405020304" pitchFamily="18" charset="0"/>
                <a:ea typeface="Tahoma" panose="020B0604030504040204" pitchFamily="34" charset="0"/>
                <a:cs typeface="Times New Roman" panose="02020603050405020304" pitchFamily="18" charset="0"/>
              </a:rPr>
              <a:t>	Answer:-</a:t>
            </a:r>
            <a:endParaRPr lang="en-IN" sz="2400" kern="100" dirty="0">
              <a:solidFill>
                <a:srgbClr val="92D050"/>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nSpc>
                <a:spcPct val="107000"/>
              </a:lnSpc>
              <a:spcBef>
                <a:spcPts val="0"/>
              </a:spcBef>
              <a:spcAft>
                <a:spcPts val="0"/>
              </a:spcAft>
            </a:pP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Fundamental Frequency: -v</a:t>
            </a:r>
            <a:r>
              <a:rPr lang="en-US" sz="2300" kern="0" baseline="-25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1</a:t>
            </a: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 (V)/(2L)</a:t>
            </a:r>
            <a:endParaRPr lang="en-IN" sz="23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nSpc>
                <a:spcPct val="107000"/>
              </a:lnSpc>
              <a:spcBef>
                <a:spcPts val="0"/>
              </a:spcBef>
              <a:spcAft>
                <a:spcPts val="0"/>
              </a:spcAft>
            </a:pP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Nth harmonic = </a:t>
            </a:r>
            <a:r>
              <a:rPr lang="en-US" sz="23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3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n</a:t>
            </a: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 nV7(2L); n=1( 2,3,4....</a:t>
            </a:r>
            <a:endParaRPr lang="en-IN" sz="23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nSpc>
                <a:spcPct val="107000"/>
              </a:lnSpc>
              <a:spcBef>
                <a:spcPts val="0"/>
              </a:spcBef>
              <a:spcAft>
                <a:spcPts val="0"/>
              </a:spcAft>
            </a:pP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=(n x 330)/(2 x 0.3) = n x 550m/s.</a:t>
            </a:r>
            <a:endParaRPr lang="en-IN" sz="23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nSpc>
                <a:spcPct val="107000"/>
              </a:lnSpc>
              <a:spcBef>
                <a:spcPts val="0"/>
              </a:spcBef>
              <a:spcAft>
                <a:spcPts val="0"/>
              </a:spcAft>
            </a:pP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a:t>
            </a:r>
            <a:r>
              <a:rPr lang="en-US" sz="23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3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n</a:t>
            </a:r>
            <a:r>
              <a:rPr lang="en-US" sz="2300" kern="0" baseline="-25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a:t>
            </a: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1.1 x 10</a:t>
            </a:r>
            <a:r>
              <a:rPr lang="en-US" sz="2300" kern="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3</a:t>
            </a: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Hz =1100Hz. (Source frequency given)</a:t>
            </a:r>
            <a:endParaRPr lang="en-IN" sz="23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nSpc>
                <a:spcPct val="107000"/>
              </a:lnSpc>
              <a:spcBef>
                <a:spcPts val="0"/>
              </a:spcBef>
              <a:spcAft>
                <a:spcPts val="0"/>
              </a:spcAft>
            </a:pP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Therefore n x 550 =1100 =&gt; n=2. It is the second harmonic.</a:t>
            </a:r>
            <a:endParaRPr lang="en-IN" sz="23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nSpc>
                <a:spcPct val="107000"/>
              </a:lnSpc>
              <a:spcBef>
                <a:spcPts val="0"/>
              </a:spcBef>
              <a:spcAft>
                <a:spcPts val="0"/>
              </a:spcAft>
            </a:pP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Fundamental Frequency: - v, = (V)/ (4L)</a:t>
            </a:r>
            <a:endParaRPr lang="en-IN" sz="23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nSpc>
                <a:spcPct val="107000"/>
              </a:lnSpc>
              <a:spcBef>
                <a:spcPts val="0"/>
              </a:spcBef>
              <a:spcAft>
                <a:spcPts val="0"/>
              </a:spcAft>
            </a:pP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Odd harmonics :- (3V)/ (4L), (5V)/ (4L), (7V)/ (4L) _.</a:t>
            </a:r>
            <a:endParaRPr lang="en-IN" sz="23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nSpc>
                <a:spcPct val="107000"/>
              </a:lnSpc>
              <a:spcBef>
                <a:spcPts val="0"/>
              </a:spcBef>
              <a:spcAft>
                <a:spcPts val="0"/>
              </a:spcAft>
            </a:pP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=&gt; v</a:t>
            </a:r>
            <a:r>
              <a:rPr lang="en-US" sz="2300" kern="0" baseline="-25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1</a:t>
            </a: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 </a:t>
            </a:r>
            <a:r>
              <a:rPr lang="en-US" sz="23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3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Y</a:t>
            </a: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 275 Hz. Where </a:t>
            </a:r>
            <a:r>
              <a:rPr lang="en-US" sz="23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3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Y</a:t>
            </a: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 Fundamental Frequency</a:t>
            </a:r>
            <a:endParaRPr lang="en-IN" sz="23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nSpc>
                <a:spcPct val="107000"/>
              </a:lnSpc>
              <a:spcBef>
                <a:spcPts val="0"/>
              </a:spcBef>
              <a:spcAft>
                <a:spcPts val="0"/>
              </a:spcAft>
            </a:pP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=&gt; nv</a:t>
            </a:r>
            <a:r>
              <a:rPr lang="en-US" sz="2300" kern="0" baseline="-25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1</a:t>
            </a: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 1100 =&gt; n = 1100/275 = 4</a:t>
            </a:r>
            <a:endParaRPr lang="en-IN" sz="23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07000"/>
              </a:lnSpc>
              <a:spcBef>
                <a:spcPts val="0"/>
              </a:spcBef>
              <a:spcAft>
                <a:spcPts val="0"/>
              </a:spcAft>
            </a:pP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This should correspond to 4</a:t>
            </a:r>
            <a:r>
              <a:rPr lang="en-US" sz="2300" kern="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th</a:t>
            </a: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harmonic but 4</a:t>
            </a:r>
            <a:r>
              <a:rPr lang="en-US" sz="2300" kern="0" baseline="30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th</a:t>
            </a:r>
            <a:r>
              <a:rPr lang="en-US" sz="23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harmonic cannot be present as 	only odd harmonics are present. Therefore the same source cannot be resonated if 	the pipe is closed at one end.</a:t>
            </a:r>
            <a:endParaRPr lang="en-IN" sz="23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1184932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D78ABF-21EB-0E14-C735-618B370BDC63}"/>
              </a:ext>
            </a:extLst>
          </p:cNvPr>
          <p:cNvSpPr txBox="1"/>
          <p:nvPr/>
        </p:nvSpPr>
        <p:spPr>
          <a:xfrm>
            <a:off x="797671" y="706678"/>
            <a:ext cx="10758790" cy="5595443"/>
          </a:xfrm>
          <a:prstGeom prst="rect">
            <a:avLst/>
          </a:prstGeom>
          <a:noFill/>
        </p:spPr>
        <p:txBody>
          <a:bodyPr wrap="square">
            <a:spAutoFit/>
          </a:bodyPr>
          <a:lstStyle/>
          <a:p>
            <a:pPr marL="0" marR="0" algn="just">
              <a:lnSpc>
                <a:spcPct val="107000"/>
              </a:lnSpc>
              <a:spcBef>
                <a:spcPts val="0"/>
              </a:spcBef>
              <a:spcAft>
                <a:spcPts val="0"/>
              </a:spcAft>
            </a:pPr>
            <a:r>
              <a:rPr lang="en-US" sz="2400"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Beats</a:t>
            </a:r>
            <a:endParaRPr lang="en-IN" sz="2400" kern="100" dirty="0">
              <a:solidFill>
                <a:srgbClr val="FFFF00"/>
              </a:solidFill>
              <a:effectLst/>
              <a:latin typeface="Tahoma" panose="020B0604030504040204" pitchFamily="34" charset="0"/>
              <a:ea typeface="Tahoma" panose="020B0604030504040204" pitchFamily="34" charset="0"/>
              <a:cs typeface="Tahoma" panose="020B0604030504040204" pitchFamily="34"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Beats is the phenomenon caused by two sound waves of nearly same frequencies and amplitudes travelling in the same direction.</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07000"/>
              </a:lnSpc>
              <a:spcBef>
                <a:spcPts val="0"/>
              </a:spcBef>
              <a:spcAft>
                <a:spcPts val="0"/>
              </a:spcAft>
            </a:pPr>
            <a:r>
              <a:rPr lang="en-US" sz="2400"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For example:-</a:t>
            </a:r>
            <a:endParaRPr lang="en-IN" sz="2400" kern="100" dirty="0">
              <a:solidFill>
                <a:srgbClr val="FFFF00"/>
              </a:solidFill>
              <a:effectLst/>
              <a:latin typeface="Tahoma" panose="020B0604030504040204" pitchFamily="34" charset="0"/>
              <a:ea typeface="Tahoma" panose="020B0604030504040204" pitchFamily="34" charset="0"/>
              <a:cs typeface="Tahoma" panose="020B0604030504040204" pitchFamily="34"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Tuning of musical instruments like piano, harmonium etc. Before we start playing on these musical instruments they are set against the standard frequency. If it is not set a striking noise will keep on coming till it is set.</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07000"/>
              </a:lnSpc>
              <a:spcBef>
                <a:spcPts val="0"/>
              </a:spcBef>
              <a:spcAft>
                <a:spcPts val="0"/>
              </a:spcAft>
            </a:pPr>
            <a:r>
              <a:rPr lang="en-US" sz="2400"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Mathematically</a:t>
            </a:r>
            <a:endParaRPr lang="en-IN" sz="2400" kern="100" dirty="0">
              <a:solidFill>
                <a:srgbClr val="FFFF00"/>
              </a:solidFill>
              <a:effectLst/>
              <a:latin typeface="Tahoma" panose="020B0604030504040204" pitchFamily="34" charset="0"/>
              <a:ea typeface="Tahoma" panose="020B0604030504040204" pitchFamily="34" charset="0"/>
              <a:cs typeface="Tahoma" panose="020B0604030504040204" pitchFamily="34" charset="0"/>
            </a:endParaRP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Consider only the time dependent and not the position dependent part of the wave.</a:t>
            </a:r>
          </a:p>
          <a:p>
            <a:pPr marL="342900" marR="0" indent="-342900" algn="just">
              <a:lnSpc>
                <a:spcPct val="107000"/>
              </a:lnSpc>
              <a:spcBef>
                <a:spcPts val="0"/>
              </a:spcBef>
              <a:spcAft>
                <a:spcPts val="0"/>
              </a:spcAft>
              <a:buFont typeface="Arial" panose="020B0604020202020204" pitchFamily="34" charset="0"/>
              <a:buChar char="•"/>
            </a:pP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s</a:t>
            </a:r>
            <a:r>
              <a:rPr lang="en-US" sz="24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 = </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 cos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t and s</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a cos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 where amplitude and phase of the waves are same. but the frequencies are varying. Also considering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&gt;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t>
            </a:r>
          </a:p>
        </p:txBody>
      </p:sp>
      <p:sp>
        <p:nvSpPr>
          <p:cNvPr id="5" name="TextBox 4">
            <a:extLst>
              <a:ext uri="{FF2B5EF4-FFF2-40B4-BE49-F238E27FC236}">
                <a16:creationId xmlns:a16="http://schemas.microsoft.com/office/drawing/2014/main" id="{847BE350-EF0E-33F1-6348-420331BF5F47}"/>
              </a:ext>
            </a:extLst>
          </p:cNvPr>
          <p:cNvSpPr txBox="1"/>
          <p:nvPr/>
        </p:nvSpPr>
        <p:spPr>
          <a:xfrm>
            <a:off x="3049465" y="152060"/>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Beats</a:t>
            </a:r>
            <a:endParaRPr lang="en-IN" sz="3200" dirty="0"/>
          </a:p>
        </p:txBody>
      </p:sp>
    </p:spTree>
    <p:extLst>
      <p:ext uri="{BB962C8B-B14F-4D97-AF65-F5344CB8AC3E}">
        <p14:creationId xmlns:p14="http://schemas.microsoft.com/office/powerpoint/2010/main" val="28889038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D78ABF-21EB-0E14-C735-618B370BDC63}"/>
              </a:ext>
            </a:extLst>
          </p:cNvPr>
          <p:cNvSpPr txBox="1"/>
          <p:nvPr/>
        </p:nvSpPr>
        <p:spPr>
          <a:xfrm>
            <a:off x="875491" y="784498"/>
            <a:ext cx="10758790" cy="3894977"/>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When these 2 waves superimpose s = s</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s</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a[cos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 + cos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By simplifying, 2a (cos(</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)/2)t cos(</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)/2)t)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=&gt;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is very small as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Let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 </a:t>
            </a:r>
            <a:r>
              <a:rPr lang="en-US" sz="2400" kern="0" dirty="0" err="1">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a:t>
            </a:r>
            <a:endPar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=&gt;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is very large.  Let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err="1">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a</a:t>
            </a:r>
            <a:endPar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s = 2a cos </a:t>
            </a:r>
            <a:r>
              <a:rPr lang="en-US" sz="2400" kern="0" dirty="0" err="1">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cos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a</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cos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a</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 will vary rapidly with time and 2acoswbt will change slowly with time.</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93424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2DB7997-7C84-2DB4-C805-FED84FCAF8F1}"/>
              </a:ext>
            </a:extLst>
          </p:cNvPr>
          <p:cNvSpPr txBox="1"/>
          <p:nvPr/>
        </p:nvSpPr>
        <p:spPr>
          <a:xfrm>
            <a:off x="1093551" y="1048435"/>
            <a:ext cx="10004898" cy="1141146"/>
          </a:xfrm>
          <a:prstGeom prst="rect">
            <a:avLst/>
          </a:prstGeom>
          <a:noFill/>
        </p:spPr>
        <p:txBody>
          <a:bodyPr wrap="square">
            <a:spAutoFit/>
          </a:bodyPr>
          <a:lstStyle/>
          <a:p>
            <a:pPr algn="just">
              <a:lnSpc>
                <a:spcPct val="150000"/>
              </a:lnSpc>
            </a:pPr>
            <a:r>
              <a:rPr lang="en-US" sz="2400" kern="0" dirty="0">
                <a:solidFill>
                  <a:schemeClr val="bg1"/>
                </a:solidFill>
                <a:effectLst/>
                <a:latin typeface="Times New Roman" panose="02020603050405020304" pitchFamily="18" charset="0"/>
                <a:ea typeface="Calibri" panose="020F0502020204030204" pitchFamily="34" charset="0"/>
              </a:rPr>
              <a:t>Therefore we can say 2acos</a:t>
            </a:r>
            <a:r>
              <a:rPr lang="en-US" sz="2400" kern="0" dirty="0">
                <a:solidFill>
                  <a:schemeClr val="bg1"/>
                </a:solidFill>
                <a:effectLst/>
                <a:latin typeface="Symbol" panose="05050102010706020507" pitchFamily="18" charset="2"/>
                <a:ea typeface="Calibri" panose="020F0502020204030204" pitchFamily="34" charset="0"/>
              </a:rPr>
              <a:t>w</a:t>
            </a:r>
            <a:r>
              <a:rPr lang="en-US" sz="2400" kern="0" baseline="-25000" dirty="0">
                <a:solidFill>
                  <a:schemeClr val="bg1"/>
                </a:solidFill>
                <a:effectLst/>
                <a:latin typeface="Times New Roman" panose="02020603050405020304" pitchFamily="18" charset="0"/>
                <a:ea typeface="Calibri" panose="020F0502020204030204" pitchFamily="34" charset="0"/>
              </a:rPr>
              <a:t>b</a:t>
            </a:r>
            <a:r>
              <a:rPr lang="en-US" sz="2400" kern="0" dirty="0">
                <a:solidFill>
                  <a:schemeClr val="bg1"/>
                </a:solidFill>
                <a:effectLst/>
                <a:latin typeface="Times New Roman" panose="02020603050405020304" pitchFamily="18" charset="0"/>
                <a:ea typeface="Calibri" panose="020F0502020204030204" pitchFamily="34" charset="0"/>
              </a:rPr>
              <a:t>t = constant. As a result 2acos</a:t>
            </a:r>
            <a:r>
              <a:rPr lang="en-US" sz="2400" kern="0" dirty="0">
                <a:solidFill>
                  <a:schemeClr val="bg1"/>
                </a:solidFill>
                <a:effectLst/>
                <a:latin typeface="Symbol" panose="05050102010706020507" pitchFamily="18" charset="2"/>
                <a:ea typeface="Calibri" panose="020F0502020204030204" pitchFamily="34" charset="0"/>
              </a:rPr>
              <a:t>w</a:t>
            </a:r>
            <a:r>
              <a:rPr lang="en-US" sz="2400" kern="0" baseline="-25000" dirty="0">
                <a:solidFill>
                  <a:schemeClr val="bg1"/>
                </a:solidFill>
                <a:effectLst/>
                <a:latin typeface="Times New Roman" panose="02020603050405020304" pitchFamily="18" charset="0"/>
                <a:ea typeface="Calibri" panose="020F0502020204030204" pitchFamily="34" charset="0"/>
              </a:rPr>
              <a:t>b</a:t>
            </a:r>
            <a:r>
              <a:rPr lang="en-US" sz="2400" kern="0" dirty="0">
                <a:solidFill>
                  <a:schemeClr val="bg1"/>
                </a:solidFill>
                <a:effectLst/>
                <a:latin typeface="Times New Roman" panose="02020603050405020304" pitchFamily="18" charset="0"/>
                <a:ea typeface="Calibri" panose="020F0502020204030204" pitchFamily="34" charset="0"/>
              </a:rPr>
              <a:t>t = amplitude as it has small angular variation</a:t>
            </a:r>
            <a:endParaRPr lang="en-IN" sz="2400" dirty="0">
              <a:solidFill>
                <a:schemeClr val="bg1"/>
              </a:solidFill>
            </a:endParaRPr>
          </a:p>
        </p:txBody>
      </p:sp>
      <p:sp>
        <p:nvSpPr>
          <p:cNvPr id="5" name="TextBox 4">
            <a:extLst>
              <a:ext uri="{FF2B5EF4-FFF2-40B4-BE49-F238E27FC236}">
                <a16:creationId xmlns:a16="http://schemas.microsoft.com/office/drawing/2014/main" id="{9BCD70DB-540F-1CF5-4C07-7EFF7CD02D58}"/>
              </a:ext>
            </a:extLst>
          </p:cNvPr>
          <p:cNvSpPr txBox="1"/>
          <p:nvPr/>
        </p:nvSpPr>
        <p:spPr>
          <a:xfrm>
            <a:off x="2524172" y="463660"/>
            <a:ext cx="6093068" cy="584775"/>
          </a:xfrm>
          <a:prstGeom prst="rect">
            <a:avLst/>
          </a:prstGeom>
          <a:noFill/>
        </p:spPr>
        <p:txBody>
          <a:bodyPr wrap="square">
            <a:spAutoFit/>
          </a:bodyPr>
          <a:lstStyle/>
          <a:p>
            <a:pPr algn="ctr"/>
            <a:r>
              <a:rPr lang="en-US" sz="3200" b="1" spc="-5" dirty="0">
                <a:solidFill>
                  <a:srgbClr val="92D050"/>
                </a:solidFill>
                <a:latin typeface="Times New Roman"/>
                <a:cs typeface="Times New Roman"/>
              </a:rPr>
              <a:t>Beats</a:t>
            </a:r>
            <a:endParaRPr lang="en-IN" sz="3200" dirty="0"/>
          </a:p>
        </p:txBody>
      </p:sp>
      <p:pic>
        <p:nvPicPr>
          <p:cNvPr id="6" name="Picture 5">
            <a:extLst>
              <a:ext uri="{FF2B5EF4-FFF2-40B4-BE49-F238E27FC236}">
                <a16:creationId xmlns:a16="http://schemas.microsoft.com/office/drawing/2014/main" id="{1960B6FE-4D19-103F-43A9-39BF3ABE8051}"/>
              </a:ext>
            </a:extLst>
          </p:cNvPr>
          <p:cNvPicPr>
            <a:picLocks noChangeAspect="1"/>
          </p:cNvPicPr>
          <p:nvPr/>
        </p:nvPicPr>
        <p:blipFill>
          <a:blip r:embed="rId2"/>
          <a:stretch>
            <a:fillRect/>
          </a:stretch>
        </p:blipFill>
        <p:spPr>
          <a:xfrm>
            <a:off x="1246331" y="2462077"/>
            <a:ext cx="2906317" cy="3121600"/>
          </a:xfrm>
          <a:prstGeom prst="rect">
            <a:avLst/>
          </a:prstGeom>
        </p:spPr>
      </p:pic>
      <p:pic>
        <p:nvPicPr>
          <p:cNvPr id="7" name="Picture 6">
            <a:extLst>
              <a:ext uri="{FF2B5EF4-FFF2-40B4-BE49-F238E27FC236}">
                <a16:creationId xmlns:a16="http://schemas.microsoft.com/office/drawing/2014/main" id="{068D3D19-E190-640B-4050-4DD33B5A47FB}"/>
              </a:ext>
            </a:extLst>
          </p:cNvPr>
          <p:cNvPicPr>
            <a:picLocks noChangeAspect="1"/>
          </p:cNvPicPr>
          <p:nvPr/>
        </p:nvPicPr>
        <p:blipFill>
          <a:blip r:embed="rId3"/>
          <a:stretch>
            <a:fillRect/>
          </a:stretch>
        </p:blipFill>
        <p:spPr>
          <a:xfrm>
            <a:off x="5172439" y="2774356"/>
            <a:ext cx="4552403" cy="2573699"/>
          </a:xfrm>
          <a:prstGeom prst="rect">
            <a:avLst/>
          </a:prstGeom>
        </p:spPr>
      </p:pic>
    </p:spTree>
    <p:extLst>
      <p:ext uri="{BB962C8B-B14F-4D97-AF65-F5344CB8AC3E}">
        <p14:creationId xmlns:p14="http://schemas.microsoft.com/office/powerpoint/2010/main" val="5696271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C9EFB2-1D23-23A2-366D-88781E291675}"/>
              </a:ext>
            </a:extLst>
          </p:cNvPr>
          <p:cNvSpPr txBox="1"/>
          <p:nvPr/>
        </p:nvSpPr>
        <p:spPr>
          <a:xfrm>
            <a:off x="1084632" y="672584"/>
            <a:ext cx="10296730" cy="4290149"/>
          </a:xfrm>
          <a:prstGeom prst="rect">
            <a:avLst/>
          </a:prstGeom>
          <a:noFill/>
        </p:spPr>
        <p:txBody>
          <a:bodyPr wrap="square">
            <a:spAutoFit/>
          </a:bodyPr>
          <a:lstStyle/>
          <a:p>
            <a:pPr marL="0" marR="0">
              <a:lnSpc>
                <a:spcPct val="107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Beat Frequency</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Beat frequency can be defined as the difference in the frequencies of two waves.</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Consider if there is a wave of frequency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and another wave of frequency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Then the beat frequency will be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it is denoted by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Also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w</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2</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p</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Therefore </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a:t>
            </a:r>
            <a:r>
              <a:rPr lang="en-US" sz="2400" kern="0" baseline="-250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beat</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endParaRPr lang="en-IN" sz="2400" kern="10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6" name="Picture 5">
            <a:extLst>
              <a:ext uri="{FF2B5EF4-FFF2-40B4-BE49-F238E27FC236}">
                <a16:creationId xmlns:a16="http://schemas.microsoft.com/office/drawing/2014/main" id="{2A464448-120C-DEA1-E84D-EC82ABAF7315}"/>
              </a:ext>
            </a:extLst>
          </p:cNvPr>
          <p:cNvPicPr>
            <a:picLocks noChangeAspect="1"/>
          </p:cNvPicPr>
          <p:nvPr/>
        </p:nvPicPr>
        <p:blipFill>
          <a:blip r:embed="rId2"/>
          <a:stretch>
            <a:fillRect/>
          </a:stretch>
        </p:blipFill>
        <p:spPr>
          <a:xfrm>
            <a:off x="5505309" y="3841848"/>
            <a:ext cx="4956510" cy="1819650"/>
          </a:xfrm>
          <a:prstGeom prst="rect">
            <a:avLst/>
          </a:prstGeom>
        </p:spPr>
      </p:pic>
    </p:spTree>
    <p:extLst>
      <p:ext uri="{BB962C8B-B14F-4D97-AF65-F5344CB8AC3E}">
        <p14:creationId xmlns:p14="http://schemas.microsoft.com/office/powerpoint/2010/main" val="33156656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A60C81C-88FA-DBE0-1673-3B15704F0AD4}"/>
              </a:ext>
            </a:extLst>
          </p:cNvPr>
          <p:cNvSpPr txBox="1"/>
          <p:nvPr/>
        </p:nvSpPr>
        <p:spPr>
          <a:xfrm>
            <a:off x="551233" y="662136"/>
            <a:ext cx="10640642" cy="5002973"/>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rgbClr val="FFFF00"/>
                </a:solidFill>
                <a:effectLst/>
                <a:latin typeface="Times New Roman" panose="02020603050405020304" pitchFamily="18" charset="0"/>
                <a:ea typeface="Tahoma" panose="020B0604030504040204" pitchFamily="34" charset="0"/>
                <a:cs typeface="Times New Roman" panose="02020603050405020304" pitchFamily="18" charset="0"/>
              </a:rPr>
              <a:t>13.	Problem :-</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Two sitar strings A and B playing the note la' are slightly out of 	tune and produce beats of frequency 5 Hz.  The tension of the string 6 is 	slightly in creased and the beat frequency is found to decrease to 3 Hz.  hat is 	the original frequency of 8 if the frequency of A is 427 Hz?</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rgbClr val="92D050"/>
                </a:solidFill>
                <a:effectLst/>
                <a:latin typeface="Times New Roman" panose="02020603050405020304" pitchFamily="18" charset="0"/>
                <a:ea typeface="Tahoma" panose="020B0604030504040204" pitchFamily="34" charset="0"/>
                <a:cs typeface="Times New Roman" panose="02020603050405020304" pitchFamily="18" charset="0"/>
              </a:rPr>
              <a:t>	Answer:</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Increase in the tension of a string in creases its frequency. If the 	original frequency of B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4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B</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were greater than that of A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4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further increase 	In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4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B</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should have resulted in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anincrease</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in the beat frequency. But the beat 	frequency is found to decrease. This shows that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4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B</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&lt;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4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Since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4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4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B</a:t>
            </a:r>
            <a:r>
              <a:rPr lang="en-US" sz="2400" kern="0" baseline="-250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5 Hz, 	and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4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427 Hz,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weget</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v</a:t>
            </a:r>
            <a:r>
              <a:rPr lang="en-US" sz="2400" kern="0" baseline="-2500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B</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422 Hz.</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9161202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34CE78-042A-1E90-6B7A-2A6F0A7E322F}"/>
              </a:ext>
            </a:extLst>
          </p:cNvPr>
          <p:cNvSpPr txBox="1"/>
          <p:nvPr/>
        </p:nvSpPr>
        <p:spPr>
          <a:xfrm>
            <a:off x="609600" y="904160"/>
            <a:ext cx="10972799" cy="5398144"/>
          </a:xfrm>
          <a:prstGeom prst="rect">
            <a:avLst/>
          </a:prstGeom>
          <a:noFill/>
        </p:spPr>
        <p:txBody>
          <a:bodyPr wrap="square">
            <a:spAutoFit/>
          </a:bodyPr>
          <a:lstStyle/>
          <a:p>
            <a:pPr marL="0" marR="0">
              <a:lnSpc>
                <a:spcPct val="107000"/>
              </a:lnSpc>
              <a:spcBef>
                <a:spcPts val="0"/>
              </a:spcBef>
              <a:spcAft>
                <a:spcPts val="0"/>
              </a:spcAft>
            </a:pPr>
            <a:r>
              <a:rPr lang="en-US" sz="2400"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Doppler's Effect</a:t>
            </a:r>
            <a:endParaRPr lang="en-IN" sz="2400" kern="100" dirty="0">
              <a:solidFill>
                <a:srgbClr val="FFFF00"/>
              </a:solidFill>
              <a:effectLst/>
              <a:latin typeface="Tahoma" panose="020B0604030504040204" pitchFamily="34" charset="0"/>
              <a:ea typeface="Tahoma" panose="020B0604030504040204" pitchFamily="34" charset="0"/>
              <a:cs typeface="Tahoma" panose="020B0604030504040204" pitchFamily="34" charset="0"/>
            </a:endParaRP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Doppler Effect is the phenomenon of motion-related frequency change.</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Consider if a truck is coming from very far off location as it approaches near our house, the sound increases and when it passes our house the sound will be maximum. And when it goes away from our house sound decreases.</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This effect is known as Doppler Effect.</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 person who is observing is known as Observer and object from where the sound wave is getting generated it is known as Source.</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When the observer and source come nearer to each other as a result waves get compressed. Therefore wavelength decreases and frequency increases.</a:t>
            </a:r>
          </a:p>
        </p:txBody>
      </p:sp>
      <p:sp>
        <p:nvSpPr>
          <p:cNvPr id="2" name="TextBox 1">
            <a:extLst>
              <a:ext uri="{FF2B5EF4-FFF2-40B4-BE49-F238E27FC236}">
                <a16:creationId xmlns:a16="http://schemas.microsoft.com/office/drawing/2014/main" id="{7627471B-308A-0450-E417-D3481375C49F}"/>
              </a:ext>
            </a:extLst>
          </p:cNvPr>
          <p:cNvSpPr txBox="1"/>
          <p:nvPr/>
        </p:nvSpPr>
        <p:spPr>
          <a:xfrm>
            <a:off x="2738180" y="308017"/>
            <a:ext cx="6093068" cy="584775"/>
          </a:xfrm>
          <a:prstGeom prst="rect">
            <a:avLst/>
          </a:prstGeom>
          <a:noFill/>
        </p:spPr>
        <p:txBody>
          <a:bodyPr wrap="square">
            <a:spAutoFit/>
          </a:bodyPr>
          <a:lstStyle/>
          <a:p>
            <a:pPr algn="ctr"/>
            <a:r>
              <a:rPr lang="en-US" sz="3200" dirty="0">
                <a:solidFill>
                  <a:srgbClr val="92D050"/>
                </a:solidFill>
              </a:rPr>
              <a:t>Doppler’s Effect</a:t>
            </a:r>
            <a:endParaRPr lang="en-IN" sz="3200" dirty="0">
              <a:solidFill>
                <a:srgbClr val="92D050"/>
              </a:solidFill>
            </a:endParaRPr>
          </a:p>
        </p:txBody>
      </p:sp>
    </p:spTree>
    <p:extLst>
      <p:ext uri="{BB962C8B-B14F-4D97-AF65-F5344CB8AC3E}">
        <p14:creationId xmlns:p14="http://schemas.microsoft.com/office/powerpoint/2010/main" val="18556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34CE78-042A-1E90-6B7A-2A6F0A7E322F}"/>
              </a:ext>
            </a:extLst>
          </p:cNvPr>
          <p:cNvSpPr txBox="1"/>
          <p:nvPr/>
        </p:nvSpPr>
        <p:spPr>
          <a:xfrm>
            <a:off x="609600" y="651239"/>
            <a:ext cx="10972799" cy="5556970"/>
          </a:xfrm>
          <a:prstGeom prst="rect">
            <a:avLst/>
          </a:prstGeom>
          <a:noFill/>
        </p:spPr>
        <p:txBody>
          <a:bodyPr wrap="square">
            <a:spAutoFit/>
          </a:bodyPr>
          <a:lstStyle/>
          <a:p>
            <a:pPr marL="342900" marR="0" indent="-342900">
              <a:lnSpc>
                <a:spcPct val="150000"/>
              </a:lnSpc>
              <a:spcBef>
                <a:spcPts val="0"/>
              </a:spcBef>
              <a:spcAft>
                <a:spcPts val="0"/>
              </a:spcAft>
              <a:buFont typeface="Arial" panose="020B0604020202020204" pitchFamily="34" charset="0"/>
              <a:buChar char="•"/>
            </a:pPr>
            <a:r>
              <a:rPr lang="en-US" sz="2400"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Case 1:- </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stationary observer and moving source</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Let the source is located at a distance L from the observer.</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At any time tv the source is at position P</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Time taken by the wave to reach observer =L/v where v=speed of the sound wave.</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After some time source moves to position P</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in time 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Distance between P</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and P</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s</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where vs is the velocity of the source.</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Let t2be the time taken by the second wave to reach the observer</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Total time taken by the for the second wave to be sent to the observer </a:t>
            </a:r>
            <a:b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b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(L +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s</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597086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CB4C4F-56EF-F7B2-46C4-852391112E19}"/>
              </a:ext>
            </a:extLst>
          </p:cNvPr>
          <p:cNvSpPr txBox="1"/>
          <p:nvPr/>
        </p:nvSpPr>
        <p:spPr>
          <a:xfrm>
            <a:off x="1026267" y="765328"/>
            <a:ext cx="9790891" cy="5002973"/>
          </a:xfrm>
          <a:prstGeom prst="rect">
            <a:avLst/>
          </a:prstGeom>
          <a:noFill/>
        </p:spPr>
        <p:txBody>
          <a:bodyPr wrap="square">
            <a:spAutoFit/>
          </a:bodyPr>
          <a:lstStyle/>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Therefore for nth point 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n+1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=nT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(L + nv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s</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=&gt;ln time 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n+1 </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 observer captures n waves.</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Total time taken by the waves to travel Time period T= (t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n+1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)/n</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s</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 =&gt; T=T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 </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(1 +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s</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Or v= 1/T</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=&gt; v =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 </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(1 +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s</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a:t>
            </a:r>
            <a:r>
              <a:rPr lang="en-US" sz="2400" kern="0" baseline="30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By using binomial Theorem, v = v„ (1-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s</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a:t>
            </a:r>
          </a:p>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If the source is moving towards the observer the expression will become v =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s</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998627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505A47-C144-CB9B-D3A2-64DD8748DBFC}"/>
              </a:ext>
            </a:extLst>
          </p:cNvPr>
          <p:cNvSpPr txBox="1"/>
          <p:nvPr/>
        </p:nvSpPr>
        <p:spPr>
          <a:xfrm>
            <a:off x="969524" y="673906"/>
            <a:ext cx="10252952" cy="2232984"/>
          </a:xfrm>
          <a:prstGeom prst="rect">
            <a:avLst/>
          </a:prstGeom>
          <a:noFill/>
        </p:spPr>
        <p:txBody>
          <a:bodyPr wrap="square">
            <a:spAutoFit/>
          </a:bodyPr>
          <a:lstStyle/>
          <a:p>
            <a:pPr marL="342900" marR="0" indent="-342900">
              <a:lnSpc>
                <a:spcPct val="150000"/>
              </a:lnSpc>
              <a:spcBef>
                <a:spcPts val="0"/>
              </a:spcBef>
              <a:spcAft>
                <a:spcPts val="0"/>
              </a:spcAft>
              <a:buFont typeface="Arial" panose="020B0604020202020204" pitchFamily="34" charset="0"/>
              <a:buChar char="•"/>
            </a:pPr>
            <a:r>
              <a:rPr lang="en-US" sz="2400" kern="0" dirty="0">
                <a:solidFill>
                  <a:srgbClr val="FFFF00"/>
                </a:solidFill>
                <a:effectLst/>
                <a:latin typeface="Tahoma" panose="020B0604030504040204" pitchFamily="34" charset="0"/>
                <a:ea typeface="Tahoma" panose="020B0604030504040204" pitchFamily="34" charset="0"/>
                <a:cs typeface="Tahoma" panose="020B0604030504040204" pitchFamily="34" charset="0"/>
              </a:rPr>
              <a:t>Case 2:-</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moving observer and stationary source</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As the source is not moving therefore vg is replaced by –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a:t>
            </a:r>
          </a:p>
          <a:p>
            <a:pPr marL="342900" marR="0" indent="-342900">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Therefore v=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nSpc>
                <a:spcPct val="150000"/>
              </a:lnSpc>
              <a:spcBef>
                <a:spcPts val="0"/>
              </a:spcBef>
              <a:spcAft>
                <a:spcPts val="0"/>
              </a:spcAft>
            </a:pP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7ECA6005-A9CF-E95B-DB19-D32A584D255B}"/>
              </a:ext>
            </a:extLst>
          </p:cNvPr>
          <p:cNvPicPr>
            <a:picLocks noChangeAspect="1"/>
          </p:cNvPicPr>
          <p:nvPr/>
        </p:nvPicPr>
        <p:blipFill>
          <a:blip r:embed="rId2"/>
          <a:stretch>
            <a:fillRect/>
          </a:stretch>
        </p:blipFill>
        <p:spPr>
          <a:xfrm>
            <a:off x="4338991" y="2650766"/>
            <a:ext cx="2733205" cy="3244195"/>
          </a:xfrm>
          <a:prstGeom prst="rect">
            <a:avLst/>
          </a:prstGeom>
        </p:spPr>
      </p:pic>
    </p:spTree>
    <p:extLst>
      <p:ext uri="{BB962C8B-B14F-4D97-AF65-F5344CB8AC3E}">
        <p14:creationId xmlns:p14="http://schemas.microsoft.com/office/powerpoint/2010/main" val="40179148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505A47-C144-CB9B-D3A2-64DD8748DBFC}"/>
              </a:ext>
            </a:extLst>
          </p:cNvPr>
          <p:cNvSpPr txBox="1"/>
          <p:nvPr/>
        </p:nvSpPr>
        <p:spPr>
          <a:xfrm>
            <a:off x="969524" y="1140834"/>
            <a:ext cx="10042187" cy="3340979"/>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 observer 0 and the source S, both moving respectively with velocities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and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s</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They are at position O</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and P</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timet</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0, when the source emits the first crest of a sound, whose velocity is v with respect to the medium. After one period, t = Tn, they have moved to 02 and Prospectively through distances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and v</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s</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T</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when the source emits the next crest.</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522933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4514E9D-931D-9359-29BA-04C96B20D226}"/>
              </a:ext>
            </a:extLst>
          </p:cNvPr>
          <p:cNvSpPr txBox="1"/>
          <p:nvPr/>
        </p:nvSpPr>
        <p:spPr>
          <a:xfrm>
            <a:off x="541506" y="831155"/>
            <a:ext cx="10509115" cy="5565947"/>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rgbClr val="FFFF00"/>
                </a:solidFill>
                <a:effectLst/>
                <a:latin typeface="Times New Roman" panose="02020603050405020304" pitchFamily="18" charset="0"/>
                <a:ea typeface="Tahoma" panose="020B0604030504040204" pitchFamily="34" charset="0"/>
                <a:cs typeface="Times New Roman" panose="02020603050405020304" pitchFamily="18" charset="0"/>
              </a:rPr>
              <a:t>14.	Problem:- </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a </a:t>
            </a:r>
            <a:r>
              <a:rPr lang="en-US" sz="2400" kern="0" dirty="0" err="1">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metre</a:t>
            </a: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-long tube opens at one end, with a movable piston at the 	other end. shows resonance with a fixed frequency source (a tuning fork of 	frequency 340 Hz) when the tube length is 25.5 cm or 79.3 cm. Estimate the 	speed of sound in air at the temperature of the experiment. The edge effects 	may be neglected.</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rgbClr val="92D050"/>
                </a:solidFill>
                <a:effectLst/>
                <a:latin typeface="Times New Roman" panose="02020603050405020304" pitchFamily="18" charset="0"/>
                <a:ea typeface="Tahoma" panose="020B0604030504040204" pitchFamily="34" charset="0"/>
                <a:cs typeface="Times New Roman" panose="02020603050405020304" pitchFamily="18" charset="0"/>
              </a:rPr>
              <a:t>	Answer;-</a:t>
            </a:r>
            <a:endParaRPr lang="en-IN" sz="2400" kern="100" dirty="0">
              <a:solidFill>
                <a:srgbClr val="92D050"/>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Frequency of the turning fork, v = 340 Hz</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a:p>
            <a:pPr marL="0" marR="0" algn="just">
              <a:lnSpc>
                <a:spcPct val="150000"/>
              </a:lnSpc>
              <a:spcBef>
                <a:spcPts val="0"/>
              </a:spcBef>
              <a:spcAft>
                <a:spcPts val="0"/>
              </a:spcAft>
            </a:pPr>
            <a:r>
              <a:rPr lang="en-US" sz="2400" kern="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rPr>
              <a:t>	Since the given pipe is attached with a piston at one end. it will behave as a 	pipe with one end closed and the other end open, as shown in the given 	figure.</a:t>
            </a:r>
            <a:endParaRPr lang="en-IN" sz="2400" kern="100" dirty="0">
              <a:solidFill>
                <a:schemeClr val="bg1"/>
              </a:solidFill>
              <a:effectLst/>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5734313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12D21B-DC5E-2BCC-D830-D2186352C3DC}"/>
              </a:ext>
            </a:extLst>
          </p:cNvPr>
          <p:cNvPicPr>
            <a:picLocks noChangeAspect="1"/>
          </p:cNvPicPr>
          <p:nvPr/>
        </p:nvPicPr>
        <p:blipFill>
          <a:blip r:embed="rId2"/>
          <a:stretch>
            <a:fillRect/>
          </a:stretch>
        </p:blipFill>
        <p:spPr>
          <a:xfrm>
            <a:off x="4721988" y="425907"/>
            <a:ext cx="2261229" cy="2317293"/>
          </a:xfrm>
          <a:prstGeom prst="rect">
            <a:avLst/>
          </a:prstGeom>
        </p:spPr>
      </p:pic>
      <p:sp>
        <p:nvSpPr>
          <p:cNvPr id="8" name="TextBox 7">
            <a:extLst>
              <a:ext uri="{FF2B5EF4-FFF2-40B4-BE49-F238E27FC236}">
                <a16:creationId xmlns:a16="http://schemas.microsoft.com/office/drawing/2014/main" id="{686E8E8C-21BF-ACFB-1712-8D9D5E6729B5}"/>
              </a:ext>
            </a:extLst>
          </p:cNvPr>
          <p:cNvSpPr txBox="1"/>
          <p:nvPr/>
        </p:nvSpPr>
        <p:spPr>
          <a:xfrm>
            <a:off x="1064368" y="2743200"/>
            <a:ext cx="10394815" cy="3340979"/>
          </a:xfrm>
          <a:prstGeom prst="rect">
            <a:avLst/>
          </a:prstGeom>
          <a:noFill/>
        </p:spPr>
        <p:txBody>
          <a:bodyPr wrap="square">
            <a:spAutoFit/>
          </a:bodyPr>
          <a:lstStyle/>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Such a system produces odd harmonics. The fundamental note in a closed pipe is given by the relation l</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2400" kern="0" dirty="0">
                <a:solidFill>
                  <a:schemeClr val="bg1"/>
                </a:solidFill>
                <a:effectLst/>
                <a:latin typeface="Symbol" panose="05050102010706020507" pitchFamily="18" charset="2"/>
                <a:ea typeface="Tahoma" panose="020B0604030504040204" pitchFamily="34" charset="0"/>
                <a:cs typeface="Tahoma" panose="020B0604030504040204" pitchFamily="34" charset="0"/>
              </a:rPr>
              <a:t>l</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/4 where, </a:t>
            </a:r>
            <a:r>
              <a:rPr lang="en-IN"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Length of the pipe, l</a:t>
            </a:r>
            <a:r>
              <a:rPr lang="en-US" sz="2400" kern="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 25.5cm = 0.255m</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Therefore M = 4 x 0.25 5= 1.02m</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 speed of sound is given by the relation:</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50000"/>
              </a:lnSpc>
              <a:spcBef>
                <a:spcPts val="0"/>
              </a:spcBef>
              <a:spcAft>
                <a:spcPts val="0"/>
              </a:spcAft>
            </a:pP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v = </a:t>
            </a:r>
            <a:r>
              <a:rPr lang="en-US" sz="2400" kern="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a:t>
            </a:r>
            <a:r>
              <a:rPr lang="en-US" sz="2400" kern="0" dirty="0" err="1">
                <a:solidFill>
                  <a:schemeClr val="bg1"/>
                </a:solidFill>
                <a:effectLst/>
                <a:latin typeface="Symbol" panose="05050102010706020507" pitchFamily="18" charset="2"/>
                <a:ea typeface="Tahoma" panose="020B0604030504040204" pitchFamily="34" charset="0"/>
                <a:cs typeface="Tahoma" panose="020B0604030504040204" pitchFamily="34" charset="0"/>
              </a:rPr>
              <a:t>l</a:t>
            </a:r>
            <a:r>
              <a:rPr lang="en-US" sz="2400" kern="0" dirty="0">
                <a:solidFill>
                  <a:schemeClr val="bg1"/>
                </a:solidFill>
                <a:effectLst/>
                <a:latin typeface="Tahoma" panose="020B0604030504040204" pitchFamily="34" charset="0"/>
                <a:ea typeface="Tahoma" panose="020B0604030504040204" pitchFamily="34" charset="0"/>
                <a:cs typeface="Tahoma" panose="020B0604030504040204" pitchFamily="34" charset="0"/>
              </a:rPr>
              <a:t> =340 x 1.02 =346.8 m/s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882208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C6C44FE-D29C-B59F-6291-66128E0FBC8B}"/>
              </a:ext>
            </a:extLst>
          </p:cNvPr>
          <p:cNvSpPr txBox="1"/>
          <p:nvPr/>
        </p:nvSpPr>
        <p:spPr>
          <a:xfrm>
            <a:off x="3294401" y="190887"/>
            <a:ext cx="5087599" cy="653128"/>
          </a:xfrm>
          <a:prstGeom prst="rect">
            <a:avLst/>
          </a:prstGeom>
          <a:noFill/>
        </p:spPr>
        <p:txBody>
          <a:bodyPr wrap="square">
            <a:spAutoFit/>
          </a:bodyPr>
          <a:lstStyle/>
          <a:p>
            <a:pPr marL="0" marR="0" algn="ctr">
              <a:lnSpc>
                <a:spcPct val="107000"/>
              </a:lnSpc>
              <a:spcBef>
                <a:spcPts val="0"/>
              </a:spcBef>
              <a:spcAft>
                <a:spcPts val="800"/>
              </a:spcAft>
            </a:pPr>
            <a:r>
              <a:rPr lang="en-US" sz="3600" b="1" kern="100" dirty="0">
                <a:solidFill>
                  <a:srgbClr val="92D050"/>
                </a:solidFill>
                <a:effectLst/>
                <a:latin typeface="Tahoma" panose="020B0604030504040204" pitchFamily="34" charset="0"/>
                <a:ea typeface="Calibri" panose="020F0502020204030204" pitchFamily="34" charset="0"/>
                <a:cs typeface="Times New Roman" panose="02020603050405020304" pitchFamily="18" charset="0"/>
              </a:rPr>
              <a:t>CLASS ASSIGNMENT</a:t>
            </a:r>
            <a:endParaRPr lang="en-IN" sz="4800" b="1" kern="100" dirty="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C8238AC8-7DA9-F616-5AB1-054031028D86}"/>
              </a:ext>
            </a:extLst>
          </p:cNvPr>
          <p:cNvSpPr txBox="1"/>
          <p:nvPr/>
        </p:nvSpPr>
        <p:spPr>
          <a:xfrm>
            <a:off x="570250" y="968508"/>
            <a:ext cx="10993100" cy="5208285"/>
          </a:xfrm>
          <a:prstGeom prst="rect">
            <a:avLst/>
          </a:prstGeom>
          <a:noFill/>
        </p:spPr>
        <p:txBody>
          <a:bodyPr wrap="square">
            <a:spAutoFit/>
          </a:bodyPr>
          <a:lstStyle/>
          <a:p>
            <a:pPr marR="0" lvl="0" algn="just" defTabSz="628650">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1.	The property of a medium necessary for wave propagation is</a:t>
            </a:r>
            <a:endParaRPr lang="en-IN" sz="24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R="0" lvl="0" algn="just" defTabSz="628650">
              <a:lnSpc>
                <a:spcPct val="107000"/>
              </a:lnSpc>
              <a:spcBef>
                <a:spcPts val="0"/>
              </a:spcBef>
              <a:spcAft>
                <a:spcPts val="0"/>
              </a:spcAft>
            </a:pPr>
            <a:r>
              <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1.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Its inertia				2. Its elasticity</a:t>
            </a:r>
            <a:endParaRPr lang="en-IN" sz="24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R="0" lvl="0" algn="just" defTabSz="628650">
              <a:lnSpc>
                <a:spcPct val="107000"/>
              </a:lnSpc>
              <a:spcBef>
                <a:spcPts val="0"/>
              </a:spcBef>
              <a:spcAft>
                <a:spcPts val="0"/>
              </a:spcAft>
            </a:pPr>
            <a:r>
              <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3.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Its low resistance		4. All of above</a:t>
            </a:r>
          </a:p>
          <a:p>
            <a:pPr marR="0" lvl="0" algn="just" defTabSz="628650">
              <a:lnSpc>
                <a:spcPct val="107000"/>
              </a:lnSpc>
              <a:spcBef>
                <a:spcPts val="0"/>
              </a:spcBef>
              <a:spcAft>
                <a:spcPts val="0"/>
              </a:spcAft>
            </a:pPr>
            <a:endPar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algn="just" defTabSz="628650">
              <a:lnSpc>
                <a:spcPct val="107000"/>
              </a:lnSpc>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	If the speed of the wave shown in the figure is 330m/s in the given 	medium, then the equation of the wave propagating in the positive x-	direction will be – (all quantities are in MKS units)</a:t>
            </a:r>
          </a:p>
          <a:p>
            <a:pPr algn="just" defTabSz="628650">
              <a:lnSpc>
                <a:spcPct val="107000"/>
              </a:lnSpc>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algn="just" defTabSz="628650">
              <a:lnSpc>
                <a:spcPct val="107000"/>
              </a:lnSpc>
            </a:pPr>
            <a:endPar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algn="just" defTabSz="628650">
              <a:lnSpc>
                <a:spcPct val="107000"/>
              </a:lnSpc>
            </a:pPr>
            <a:endPar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algn="just" defTabSz="628650">
              <a:lnSpc>
                <a:spcPct val="107000"/>
              </a:lnSpc>
            </a:pP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p>
          <a:p>
            <a:pPr algn="just" defTabSz="628650">
              <a:lnSpc>
                <a:spcPct val="107000"/>
              </a:lnSpc>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Y = 0.05 sin 2</a:t>
            </a:r>
            <a:r>
              <a:rPr lang="en-US" sz="2400" kern="100" dirty="0">
                <a:solidFill>
                  <a:srgbClr val="FFFFFF"/>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 (4000 t – 12.5 x)</a:t>
            </a:r>
            <a:r>
              <a:rPr lang="en-IN"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	2.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Y </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 0.05 sin 2</a:t>
            </a:r>
            <a:r>
              <a:rPr lang="en-US" sz="2400" kern="100" dirty="0">
                <a:solidFill>
                  <a:srgbClr val="FFFFFF"/>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 (4000 t – 122.5 x)</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algn="just" defTabSz="628650">
              <a:lnSpc>
                <a:spcPct val="107000"/>
              </a:lnSpc>
            </a:pPr>
            <a:r>
              <a:rPr lang="en-IN" sz="24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IN" sz="2400" kern="100" dirty="0">
                <a:solidFill>
                  <a:srgbClr val="FFFFFF"/>
                </a:solidFill>
                <a:effectLst/>
                <a:latin typeface="Tahoma" panose="020B0604030504040204" pitchFamily="34" charset="0"/>
                <a:ea typeface="Tahoma" panose="020B0604030504040204" pitchFamily="34" charset="0"/>
                <a:cs typeface="Tahoma" panose="020B0604030504040204" pitchFamily="34" charset="0"/>
              </a:rPr>
              <a:t>3.</a:t>
            </a:r>
            <a:r>
              <a:rPr lang="en-IN" sz="24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Y = 0.05 sin 2</a:t>
            </a:r>
            <a:r>
              <a:rPr lang="en-US" sz="2400" kern="100" dirty="0">
                <a:solidFill>
                  <a:srgbClr val="FFFFFF"/>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 (3300 t – 10 x)</a:t>
            </a:r>
            <a:r>
              <a:rPr lang="en-IN" sz="2400" kern="100" dirty="0">
                <a:latin typeface="Calibri" panose="020F0502020204030204" pitchFamily="34" charset="0"/>
                <a:ea typeface="Calibri" panose="020F0502020204030204" pitchFamily="34" charset="0"/>
                <a:cs typeface="Times New Roman" panose="02020603050405020304" pitchFamily="18" charset="0"/>
              </a:rPr>
              <a:t>	</a:t>
            </a:r>
            <a:r>
              <a:rPr lang="en-IN"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4. </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Y = 0.05 sin 2</a:t>
            </a:r>
            <a:r>
              <a:rPr lang="en-US" sz="2400" kern="100" dirty="0">
                <a:solidFill>
                  <a:srgbClr val="FFFFFF"/>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 (3300 x – 10 t) </a:t>
            </a:r>
            <a:endParaRPr lang="en-IN" sz="32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AABF4788-789F-39E0-6B87-504AD4EC5B8A}"/>
              </a:ext>
            </a:extLst>
          </p:cNvPr>
          <p:cNvSpPr/>
          <p:nvPr/>
        </p:nvSpPr>
        <p:spPr>
          <a:xfrm>
            <a:off x="4362450" y="3962399"/>
            <a:ext cx="2133600" cy="111442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pic>
        <p:nvPicPr>
          <p:cNvPr id="15" name="Picture 14">
            <a:extLst>
              <a:ext uri="{FF2B5EF4-FFF2-40B4-BE49-F238E27FC236}">
                <a16:creationId xmlns:a16="http://schemas.microsoft.com/office/drawing/2014/main" id="{8456195D-89F7-958B-663A-9126EAD0B7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1446" y="4080061"/>
            <a:ext cx="1779432" cy="879099"/>
          </a:xfrm>
          <a:prstGeom prst="rect">
            <a:avLst/>
          </a:prstGeom>
        </p:spPr>
      </p:pic>
    </p:spTree>
    <p:extLst>
      <p:ext uri="{BB962C8B-B14F-4D97-AF65-F5344CB8AC3E}">
        <p14:creationId xmlns:p14="http://schemas.microsoft.com/office/powerpoint/2010/main" val="342894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1000"/>
                                        <p:tgtEl>
                                          <p:spTgt spid="9">
                                            <p:txEl>
                                              <p:pRg st="0" end="0"/>
                                            </p:txEl>
                                          </p:spTgt>
                                        </p:tgtEl>
                                      </p:cBhvr>
                                    </p:animEffect>
                                    <p:anim calcmode="lin" valueType="num">
                                      <p:cBhvr>
                                        <p:cTn id="14"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fade">
                                      <p:cBhvr>
                                        <p:cTn id="20" dur="1000"/>
                                        <p:tgtEl>
                                          <p:spTgt spid="9">
                                            <p:txEl>
                                              <p:pRg st="1" end="1"/>
                                            </p:txEl>
                                          </p:spTgt>
                                        </p:tgtEl>
                                      </p:cBhvr>
                                    </p:animEffect>
                                    <p:anim calcmode="lin" valueType="num">
                                      <p:cBhvr>
                                        <p:cTn id="21"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fade">
                                      <p:cBhvr>
                                        <p:cTn id="27" dur="1000"/>
                                        <p:tgtEl>
                                          <p:spTgt spid="9">
                                            <p:txEl>
                                              <p:pRg st="2" end="2"/>
                                            </p:txEl>
                                          </p:spTgt>
                                        </p:tgtEl>
                                      </p:cBhvr>
                                    </p:animEffect>
                                    <p:anim calcmode="lin" valueType="num">
                                      <p:cBhvr>
                                        <p:cTn id="2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9">
                                            <p:txEl>
                                              <p:pRg st="4" end="4"/>
                                            </p:txEl>
                                          </p:spTgt>
                                        </p:tgtEl>
                                        <p:attrNameLst>
                                          <p:attrName>style.visibility</p:attrName>
                                        </p:attrNameLst>
                                      </p:cBhvr>
                                      <p:to>
                                        <p:strVal val="visible"/>
                                      </p:to>
                                    </p:set>
                                    <p:animEffect transition="in" filter="barn(inVertical)">
                                      <p:cBhvr>
                                        <p:cTn id="34" dur="500"/>
                                        <p:tgtEl>
                                          <p:spTgt spid="9">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arn(inVertical)">
                                      <p:cBhvr>
                                        <p:cTn id="39" dur="500"/>
                                        <p:tgtEl>
                                          <p:spTgt spid="15"/>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arn(inVertical)">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9">
                                            <p:txEl>
                                              <p:pRg st="9" end="9"/>
                                            </p:txEl>
                                          </p:spTgt>
                                        </p:tgtEl>
                                        <p:attrNameLst>
                                          <p:attrName>style.visibility</p:attrName>
                                        </p:attrNameLst>
                                      </p:cBhvr>
                                      <p:to>
                                        <p:strVal val="visible"/>
                                      </p:to>
                                    </p:set>
                                    <p:animEffect transition="in" filter="barn(inVertical)">
                                      <p:cBhvr>
                                        <p:cTn id="47" dur="500"/>
                                        <p:tgtEl>
                                          <p:spTgt spid="9">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9">
                                            <p:txEl>
                                              <p:pRg st="10" end="10"/>
                                            </p:txEl>
                                          </p:spTgt>
                                        </p:tgtEl>
                                        <p:attrNameLst>
                                          <p:attrName>style.visibility</p:attrName>
                                        </p:attrNameLst>
                                      </p:cBhvr>
                                      <p:to>
                                        <p:strVal val="visible"/>
                                      </p:to>
                                    </p:set>
                                    <p:animEffect transition="in" filter="barn(inVertical)">
                                      <p:cBhvr>
                                        <p:cTn id="52" dur="500"/>
                                        <p:tgtEl>
                                          <p:spTgt spid="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F1E162-A6B8-87EA-B21E-373A4A56E068}"/>
              </a:ext>
            </a:extLst>
          </p:cNvPr>
          <p:cNvSpPr txBox="1"/>
          <p:nvPr/>
        </p:nvSpPr>
        <p:spPr>
          <a:xfrm>
            <a:off x="389275" y="587487"/>
            <a:ext cx="11059775" cy="5607241"/>
          </a:xfrm>
          <a:prstGeom prst="rect">
            <a:avLst/>
          </a:prstGeom>
          <a:noFill/>
        </p:spPr>
        <p:txBody>
          <a:bodyPr wrap="square">
            <a:spAutoFit/>
          </a:bodyPr>
          <a:lstStyle/>
          <a:p>
            <a:pPr defTabSz="714375">
              <a:lnSpc>
                <a:spcPct val="150000"/>
              </a:lnSpc>
            </a:pPr>
            <a:r>
              <a:rPr lang="en-US" sz="2400" dirty="0">
                <a:solidFill>
                  <a:schemeClr val="bg1"/>
                </a:solidFill>
                <a:effectLst/>
                <a:latin typeface="Tahoma" panose="020B0604030504040204" pitchFamily="34" charset="0"/>
                <a:ea typeface="Calibri" panose="020F0502020204030204" pitchFamily="34" charset="0"/>
              </a:rPr>
              <a:t>3.	At a moment in a progressive wave, the phase of a particle executing 	S.H.M is    </a:t>
            </a:r>
            <a:r>
              <a:rPr lang="en-IN" sz="2400" dirty="0">
                <a:solidFill>
                  <a:schemeClr val="bg1"/>
                </a:solidFill>
                <a:effectLst/>
                <a:latin typeface="Tahoma" panose="020B0604030504040204" pitchFamily="34" charset="0"/>
                <a:ea typeface="Calibri" panose="020F0502020204030204" pitchFamily="34" charset="0"/>
              </a:rPr>
              <a:t>Then the phase of the particle 15cm ahead and at the time </a:t>
            </a:r>
            <a:r>
              <a:rPr lang="en-US" sz="2400" dirty="0">
                <a:solidFill>
                  <a:schemeClr val="bg1"/>
                </a:solidFill>
                <a:effectLst/>
                <a:latin typeface="Tahoma" panose="020B0604030504040204" pitchFamily="34" charset="0"/>
                <a:ea typeface="Calibri" panose="020F0502020204030204" pitchFamily="34" charset="0"/>
              </a:rPr>
              <a:t> </a:t>
            </a:r>
          </a:p>
          <a:p>
            <a:pPr defTabSz="714375">
              <a:lnSpc>
                <a:spcPct val="150000"/>
              </a:lnSpc>
            </a:pPr>
            <a:r>
              <a:rPr lang="en-IN" sz="18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will be, if the wavelength is 60cm</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defTabSz="714375">
              <a:lnSpc>
                <a:spcPct val="150000"/>
              </a:lnSpc>
            </a:pPr>
            <a:r>
              <a:rPr lang="en-US" sz="2400" dirty="0">
                <a:solidFill>
                  <a:schemeClr val="bg1"/>
                </a:solidFill>
                <a:latin typeface="Tahoma" panose="020B0604030504040204" pitchFamily="34" charset="0"/>
                <a:ea typeface="Calibri" panose="020F0502020204030204" pitchFamily="34" charset="0"/>
              </a:rPr>
              <a:t>	1.			2.			3. zero		4.  </a:t>
            </a:r>
          </a:p>
          <a:p>
            <a:pPr defTabSz="714375">
              <a:lnSpc>
                <a:spcPct val="150000"/>
              </a:lnSpc>
            </a:pPr>
            <a:endParaRPr lang="en-US" sz="2400" dirty="0">
              <a:solidFill>
                <a:schemeClr val="bg1"/>
              </a:solidFill>
              <a:latin typeface="Tahoma" panose="020B0604030504040204" pitchFamily="34" charset="0"/>
              <a:ea typeface="Calibri" panose="020F0502020204030204" pitchFamily="34" charset="0"/>
            </a:endParaRPr>
          </a:p>
          <a:p>
            <a:pPr marR="0" lvl="0" algn="just">
              <a:lnSpc>
                <a:spcPct val="107000"/>
              </a:lnSpc>
              <a:spcBef>
                <a:spcPts val="0"/>
              </a:spcBef>
              <a:spcAft>
                <a:spcPts val="0"/>
              </a:spcAft>
            </a:pP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4.	A plane wave is represented by x = 1.2 sin (314t+12.56y) where x and y 	are distances measured along x and y direction in meter and t is time in 	second. This wave has</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IN" sz="24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1. </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A wavelength of 0.25m and travels in +</a:t>
            </a:r>
            <a:r>
              <a:rPr lang="en-US" sz="2400" kern="100" dirty="0" err="1">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ve</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 x direction</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IN" sz="24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2. </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A wavelength of 0.25m and travels in +</a:t>
            </a:r>
            <a:r>
              <a:rPr lang="en-US" sz="2400" kern="100" dirty="0" err="1">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ve</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 y direction</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IN" sz="24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3. </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A wavelength of 0.5m and travels in -</a:t>
            </a:r>
            <a:r>
              <a:rPr lang="en-US" sz="2400" kern="100" dirty="0" err="1">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ve</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 y direction</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IN" sz="24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4. </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A wavelength of 0.5m and travels in -</a:t>
            </a:r>
            <a:r>
              <a:rPr lang="en-US" sz="2400" kern="100" dirty="0" err="1">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ve</a:t>
            </a:r>
            <a:r>
              <a:rPr lang="en-US" sz="2400" kern="100" dirty="0">
                <a:solidFill>
                  <a:srgbClr val="FFFFFF"/>
                </a:solidFill>
                <a:effectLst/>
                <a:latin typeface="Tahoma" panose="020B0604030504040204" pitchFamily="34" charset="0"/>
                <a:ea typeface="Calibri" panose="020F0502020204030204" pitchFamily="34" charset="0"/>
                <a:cs typeface="Times New Roman" panose="02020603050405020304" pitchFamily="18" charset="0"/>
              </a:rPr>
              <a:t> x direction</a:t>
            </a:r>
            <a:endParaRPr lang="en-IN" sz="2400" dirty="0">
              <a:solidFill>
                <a:schemeClr val="bg1"/>
              </a:solidFill>
            </a:endParaRPr>
          </a:p>
        </p:txBody>
      </p:sp>
      <p:graphicFrame>
        <p:nvGraphicFramePr>
          <p:cNvPr id="6" name="Object 5">
            <a:extLst>
              <a:ext uri="{FF2B5EF4-FFF2-40B4-BE49-F238E27FC236}">
                <a16:creationId xmlns:a16="http://schemas.microsoft.com/office/drawing/2014/main" id="{056BB8DA-A514-20AE-3D8F-250DF0C8E983}"/>
              </a:ext>
            </a:extLst>
          </p:cNvPr>
          <p:cNvGraphicFramePr>
            <a:graphicFrameLocks noChangeAspect="1"/>
          </p:cNvGraphicFramePr>
          <p:nvPr>
            <p:extLst>
              <p:ext uri="{D42A27DB-BD31-4B8C-83A1-F6EECF244321}">
                <p14:modId xmlns:p14="http://schemas.microsoft.com/office/powerpoint/2010/main" val="1775028369"/>
              </p:ext>
            </p:extLst>
          </p:nvPr>
        </p:nvGraphicFramePr>
        <p:xfrm>
          <a:off x="2430183" y="1032072"/>
          <a:ext cx="321741" cy="839872"/>
        </p:xfrm>
        <a:graphic>
          <a:graphicData uri="http://schemas.openxmlformats.org/presentationml/2006/ole">
            <mc:AlternateContent xmlns:mc="http://schemas.openxmlformats.org/markup-compatibility/2006">
              <mc:Choice xmlns:v="urn:schemas-microsoft-com:vml" Requires="v">
                <p:oleObj name="Equation" r:id="rId2" imgW="122151" imgH="318688" progId="Equation.DSMT4">
                  <p:embed/>
                </p:oleObj>
              </mc:Choice>
              <mc:Fallback>
                <p:oleObj name="Equation" r:id="rId2" imgW="122151" imgH="318688" progId="Equation.DSMT4">
                  <p:embed/>
                  <p:pic>
                    <p:nvPicPr>
                      <p:cNvPr id="0" name=""/>
                      <p:cNvPicPr/>
                      <p:nvPr/>
                    </p:nvPicPr>
                    <p:blipFill>
                      <a:blip r:embed="rId3"/>
                      <a:stretch>
                        <a:fillRect/>
                      </a:stretch>
                    </p:blipFill>
                    <p:spPr>
                      <a:xfrm>
                        <a:off x="2430183" y="1032072"/>
                        <a:ext cx="321741" cy="839872"/>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7580669E-5D5B-0090-329C-A786C0EDE3F8}"/>
              </a:ext>
            </a:extLst>
          </p:cNvPr>
          <p:cNvGraphicFramePr>
            <a:graphicFrameLocks noChangeAspect="1"/>
          </p:cNvGraphicFramePr>
          <p:nvPr>
            <p:extLst>
              <p:ext uri="{D42A27DB-BD31-4B8C-83A1-F6EECF244321}">
                <p14:modId xmlns:p14="http://schemas.microsoft.com/office/powerpoint/2010/main" val="3347072948"/>
              </p:ext>
            </p:extLst>
          </p:nvPr>
        </p:nvGraphicFramePr>
        <p:xfrm>
          <a:off x="10671515" y="1032070"/>
          <a:ext cx="321742" cy="839874"/>
        </p:xfrm>
        <a:graphic>
          <a:graphicData uri="http://schemas.openxmlformats.org/presentationml/2006/ole">
            <mc:AlternateContent xmlns:mc="http://schemas.openxmlformats.org/markup-compatibility/2006">
              <mc:Choice xmlns:v="urn:schemas-microsoft-com:vml" Requires="v">
                <p:oleObj name="Equation" r:id="rId4" imgW="122151" imgH="318688" progId="Equation.DSMT4">
                  <p:embed/>
                </p:oleObj>
              </mc:Choice>
              <mc:Fallback>
                <p:oleObj name="Equation" r:id="rId4" imgW="122151" imgH="318688" progId="Equation.DSMT4">
                  <p:embed/>
                  <p:pic>
                    <p:nvPicPr>
                      <p:cNvPr id="0" name=""/>
                      <p:cNvPicPr/>
                      <p:nvPr/>
                    </p:nvPicPr>
                    <p:blipFill>
                      <a:blip r:embed="rId5"/>
                      <a:stretch>
                        <a:fillRect/>
                      </a:stretch>
                    </p:blipFill>
                    <p:spPr>
                      <a:xfrm>
                        <a:off x="10671515" y="1032070"/>
                        <a:ext cx="321742" cy="839874"/>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E2E0F662-9704-B2FD-A9E7-1DB28F70DC04}"/>
              </a:ext>
            </a:extLst>
          </p:cNvPr>
          <p:cNvGraphicFramePr>
            <a:graphicFrameLocks noChangeAspect="1"/>
          </p:cNvGraphicFramePr>
          <p:nvPr>
            <p:extLst>
              <p:ext uri="{D42A27DB-BD31-4B8C-83A1-F6EECF244321}">
                <p14:modId xmlns:p14="http://schemas.microsoft.com/office/powerpoint/2010/main" val="531638047"/>
              </p:ext>
            </p:extLst>
          </p:nvPr>
        </p:nvGraphicFramePr>
        <p:xfrm>
          <a:off x="1582009" y="2039469"/>
          <a:ext cx="426673" cy="1113786"/>
        </p:xfrm>
        <a:graphic>
          <a:graphicData uri="http://schemas.openxmlformats.org/presentationml/2006/ole">
            <mc:AlternateContent xmlns:mc="http://schemas.openxmlformats.org/markup-compatibility/2006">
              <mc:Choice xmlns:v="urn:schemas-microsoft-com:vml" Requires="v">
                <p:oleObj name="Equation" r:id="rId6" imgW="122151" imgH="318688" progId="Equation.DSMT4">
                  <p:embed/>
                </p:oleObj>
              </mc:Choice>
              <mc:Fallback>
                <p:oleObj name="Equation" r:id="rId6" imgW="122151" imgH="318688" progId="Equation.DSMT4">
                  <p:embed/>
                  <p:pic>
                    <p:nvPicPr>
                      <p:cNvPr id="0" name=""/>
                      <p:cNvPicPr/>
                      <p:nvPr/>
                    </p:nvPicPr>
                    <p:blipFill>
                      <a:blip r:embed="rId7"/>
                      <a:stretch>
                        <a:fillRect/>
                      </a:stretch>
                    </p:blipFill>
                    <p:spPr>
                      <a:xfrm>
                        <a:off x="1582009" y="2039469"/>
                        <a:ext cx="426673" cy="1113786"/>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47A90F98-5D1C-34BE-6C42-28071347B829}"/>
              </a:ext>
            </a:extLst>
          </p:cNvPr>
          <p:cNvGraphicFramePr>
            <a:graphicFrameLocks noChangeAspect="1"/>
          </p:cNvGraphicFramePr>
          <p:nvPr>
            <p:extLst>
              <p:ext uri="{D42A27DB-BD31-4B8C-83A1-F6EECF244321}">
                <p14:modId xmlns:p14="http://schemas.microsoft.com/office/powerpoint/2010/main" val="11258339"/>
              </p:ext>
            </p:extLst>
          </p:nvPr>
        </p:nvGraphicFramePr>
        <p:xfrm>
          <a:off x="3718289" y="2214189"/>
          <a:ext cx="524647" cy="909086"/>
        </p:xfrm>
        <a:graphic>
          <a:graphicData uri="http://schemas.openxmlformats.org/presentationml/2006/ole">
            <mc:AlternateContent xmlns:mc="http://schemas.openxmlformats.org/markup-compatibility/2006">
              <mc:Choice xmlns:v="urn:schemas-microsoft-com:vml" Requires="v">
                <p:oleObj name="Equation" r:id="rId8" imgW="183574" imgH="318688" progId="Equation.DSMT4">
                  <p:embed/>
                </p:oleObj>
              </mc:Choice>
              <mc:Fallback>
                <p:oleObj name="Equation" r:id="rId8" imgW="183574" imgH="318688" progId="Equation.DSMT4">
                  <p:embed/>
                  <p:pic>
                    <p:nvPicPr>
                      <p:cNvPr id="0" name=""/>
                      <p:cNvPicPr/>
                      <p:nvPr/>
                    </p:nvPicPr>
                    <p:blipFill>
                      <a:blip r:embed="rId9"/>
                      <a:stretch>
                        <a:fillRect/>
                      </a:stretch>
                    </p:blipFill>
                    <p:spPr>
                      <a:xfrm>
                        <a:off x="3718289" y="2214189"/>
                        <a:ext cx="524647" cy="909086"/>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AEB740E9-5A27-88AC-9F83-3871BC07C968}"/>
              </a:ext>
            </a:extLst>
          </p:cNvPr>
          <p:cNvGraphicFramePr>
            <a:graphicFrameLocks noChangeAspect="1"/>
          </p:cNvGraphicFramePr>
          <p:nvPr>
            <p:extLst>
              <p:ext uri="{D42A27DB-BD31-4B8C-83A1-F6EECF244321}">
                <p14:modId xmlns:p14="http://schemas.microsoft.com/office/powerpoint/2010/main" val="878510655"/>
              </p:ext>
            </p:extLst>
          </p:nvPr>
        </p:nvGraphicFramePr>
        <p:xfrm>
          <a:off x="7949066" y="2205824"/>
          <a:ext cx="546777" cy="947431"/>
        </p:xfrm>
        <a:graphic>
          <a:graphicData uri="http://schemas.openxmlformats.org/presentationml/2006/ole">
            <mc:AlternateContent xmlns:mc="http://schemas.openxmlformats.org/markup-compatibility/2006">
              <mc:Choice xmlns:v="urn:schemas-microsoft-com:vml" Requires="v">
                <p:oleObj name="Equation" r:id="rId10" imgW="183574" imgH="318688" progId="Equation.DSMT4">
                  <p:embed/>
                </p:oleObj>
              </mc:Choice>
              <mc:Fallback>
                <p:oleObj name="Equation" r:id="rId10" imgW="183574" imgH="318688" progId="Equation.DSMT4">
                  <p:embed/>
                  <p:pic>
                    <p:nvPicPr>
                      <p:cNvPr id="0" name=""/>
                      <p:cNvPicPr/>
                      <p:nvPr/>
                    </p:nvPicPr>
                    <p:blipFill>
                      <a:blip r:embed="rId11"/>
                      <a:stretch>
                        <a:fillRect/>
                      </a:stretch>
                    </p:blipFill>
                    <p:spPr>
                      <a:xfrm>
                        <a:off x="7949066" y="2205824"/>
                        <a:ext cx="546777" cy="947431"/>
                      </a:xfrm>
                      <a:prstGeom prst="rect">
                        <a:avLst/>
                      </a:prstGeom>
                    </p:spPr>
                  </p:pic>
                </p:oleObj>
              </mc:Fallback>
            </mc:AlternateContent>
          </a:graphicData>
        </a:graphic>
      </p:graphicFrame>
    </p:spTree>
    <p:extLst>
      <p:ext uri="{BB962C8B-B14F-4D97-AF65-F5344CB8AC3E}">
        <p14:creationId xmlns:p14="http://schemas.microsoft.com/office/powerpoint/2010/main" val="223824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ipe(down)">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wipe(down)">
                                      <p:cBhvr>
                                        <p:cTn id="25" dur="500"/>
                                        <p:tgtEl>
                                          <p:spTgt spid="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5">
                                            <p:txEl>
                                              <p:pRg st="4" end="4"/>
                                            </p:txEl>
                                          </p:spTgt>
                                        </p:tgtEl>
                                        <p:attrNameLst>
                                          <p:attrName>style.visibility</p:attrName>
                                        </p:attrNameLst>
                                      </p:cBhvr>
                                      <p:to>
                                        <p:strVal val="visible"/>
                                      </p:to>
                                    </p:set>
                                    <p:animEffect transition="in" filter="circle(in)">
                                      <p:cBhvr>
                                        <p:cTn id="45" dur="2000"/>
                                        <p:tgtEl>
                                          <p:spTgt spid="5">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nodeType="clickEffect">
                                  <p:stCondLst>
                                    <p:cond delay="0"/>
                                  </p:stCondLst>
                                  <p:childTnLst>
                                    <p:set>
                                      <p:cBhvr>
                                        <p:cTn id="49" dur="1" fill="hold">
                                          <p:stCondLst>
                                            <p:cond delay="0"/>
                                          </p:stCondLst>
                                        </p:cTn>
                                        <p:tgtEl>
                                          <p:spTgt spid="5">
                                            <p:txEl>
                                              <p:pRg st="5" end="5"/>
                                            </p:txEl>
                                          </p:spTgt>
                                        </p:tgtEl>
                                        <p:attrNameLst>
                                          <p:attrName>style.visibility</p:attrName>
                                        </p:attrNameLst>
                                      </p:cBhvr>
                                      <p:to>
                                        <p:strVal val="visible"/>
                                      </p:to>
                                    </p:set>
                                    <p:animEffect transition="in" filter="circle(in)">
                                      <p:cBhvr>
                                        <p:cTn id="50" dur="2000"/>
                                        <p:tgtEl>
                                          <p:spTgt spid="5">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6" presetClass="entr" presetSubtype="16" fill="hold" nodeType="clickEffect">
                                  <p:stCondLst>
                                    <p:cond delay="0"/>
                                  </p:stCondLst>
                                  <p:childTnLst>
                                    <p:set>
                                      <p:cBhvr>
                                        <p:cTn id="54" dur="1" fill="hold">
                                          <p:stCondLst>
                                            <p:cond delay="0"/>
                                          </p:stCondLst>
                                        </p:cTn>
                                        <p:tgtEl>
                                          <p:spTgt spid="5">
                                            <p:txEl>
                                              <p:pRg st="6" end="6"/>
                                            </p:txEl>
                                          </p:spTgt>
                                        </p:tgtEl>
                                        <p:attrNameLst>
                                          <p:attrName>style.visibility</p:attrName>
                                        </p:attrNameLst>
                                      </p:cBhvr>
                                      <p:to>
                                        <p:strVal val="visible"/>
                                      </p:to>
                                    </p:set>
                                    <p:animEffect transition="in" filter="circle(in)">
                                      <p:cBhvr>
                                        <p:cTn id="55" dur="2000"/>
                                        <p:tgtEl>
                                          <p:spTgt spid="5">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6" presetClass="entr" presetSubtype="16" fill="hold" nodeType="clickEffect">
                                  <p:stCondLst>
                                    <p:cond delay="0"/>
                                  </p:stCondLst>
                                  <p:childTnLst>
                                    <p:set>
                                      <p:cBhvr>
                                        <p:cTn id="59" dur="1" fill="hold">
                                          <p:stCondLst>
                                            <p:cond delay="0"/>
                                          </p:stCondLst>
                                        </p:cTn>
                                        <p:tgtEl>
                                          <p:spTgt spid="5">
                                            <p:txEl>
                                              <p:pRg st="7" end="7"/>
                                            </p:txEl>
                                          </p:spTgt>
                                        </p:tgtEl>
                                        <p:attrNameLst>
                                          <p:attrName>style.visibility</p:attrName>
                                        </p:attrNameLst>
                                      </p:cBhvr>
                                      <p:to>
                                        <p:strVal val="visible"/>
                                      </p:to>
                                    </p:set>
                                    <p:animEffect transition="in" filter="circle(in)">
                                      <p:cBhvr>
                                        <p:cTn id="60" dur="2000"/>
                                        <p:tgtEl>
                                          <p:spTgt spid="5">
                                            <p:txEl>
                                              <p:pRg st="7" end="7"/>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6" presetClass="entr" presetSubtype="16" fill="hold" nodeType="clickEffect">
                                  <p:stCondLst>
                                    <p:cond delay="0"/>
                                  </p:stCondLst>
                                  <p:childTnLst>
                                    <p:set>
                                      <p:cBhvr>
                                        <p:cTn id="64" dur="1" fill="hold">
                                          <p:stCondLst>
                                            <p:cond delay="0"/>
                                          </p:stCondLst>
                                        </p:cTn>
                                        <p:tgtEl>
                                          <p:spTgt spid="5">
                                            <p:txEl>
                                              <p:pRg st="8" end="8"/>
                                            </p:txEl>
                                          </p:spTgt>
                                        </p:tgtEl>
                                        <p:attrNameLst>
                                          <p:attrName>style.visibility</p:attrName>
                                        </p:attrNameLst>
                                      </p:cBhvr>
                                      <p:to>
                                        <p:strVal val="visible"/>
                                      </p:to>
                                    </p:set>
                                    <p:animEffect transition="in" filter="circle(in)">
                                      <p:cBhvr>
                                        <p:cTn id="65" dur="20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525E7F87-FE04-C10E-AFF1-EBDCC9A77186}"/>
              </a:ext>
            </a:extLst>
          </p:cNvPr>
          <p:cNvSpPr txBox="1"/>
          <p:nvPr/>
        </p:nvSpPr>
        <p:spPr>
          <a:xfrm>
            <a:off x="846475" y="630736"/>
            <a:ext cx="10459699" cy="5829288"/>
          </a:xfrm>
          <a:prstGeom prst="rect">
            <a:avLst/>
          </a:prstGeom>
          <a:noFill/>
        </p:spPr>
        <p:txBody>
          <a:bodyPr wrap="square">
            <a:spAutoFit/>
          </a:bodyPr>
          <a:lstStyle/>
          <a:p>
            <a:pPr defTabSz="628650">
              <a:lnSpc>
                <a:spcPct val="150000"/>
              </a:lnSpc>
            </a:pPr>
            <a:r>
              <a:rPr lang="en-US" sz="2400" dirty="0">
                <a:solidFill>
                  <a:schemeClr val="bg1"/>
                </a:solidFill>
                <a:effectLst/>
                <a:latin typeface="Tahoma" panose="020B0604030504040204" pitchFamily="34" charset="0"/>
                <a:ea typeface="Calibri" panose="020F0502020204030204" pitchFamily="34" charset="0"/>
              </a:rPr>
              <a:t>5.	If the wave equation y = 0.08 sin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(200t-x) then the velocity of 	the wave will be</a:t>
            </a:r>
          </a:p>
          <a:p>
            <a:pPr defTabSz="628650">
              <a:lnSpc>
                <a:spcPct val="150000"/>
              </a:lnSpc>
            </a:pP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1. 400		2. 200		3. 400		4. 200</a:t>
            </a:r>
          </a:p>
          <a:p>
            <a:pPr defTabSz="628650">
              <a:lnSpc>
                <a:spcPct val="150000"/>
              </a:lnSpc>
            </a:pPr>
            <a:endPar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6.	The equation of a progressive wave is y=8 sin </a:t>
            </a:r>
            <a:r>
              <a:rPr lang="en-US" sz="2400" kern="100" dirty="0">
                <a:solidFill>
                  <a:schemeClr val="bg1"/>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(0.02 x-4t). If the x 	and y are expressed in cm and time in seconds the value of 	wavelength and the periodic time will be</a:t>
            </a:r>
            <a:endParaRPr lang="en-IN" sz="24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50cm, 25s				2. 0.02cm, 4s</a:t>
            </a:r>
            <a:endParaRPr lang="en-IN" sz="24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3.</a:t>
            </a:r>
            <a:r>
              <a:rPr lang="en-IN" sz="24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100cm, 0.5s			4. None of these</a:t>
            </a:r>
          </a:p>
          <a:p>
            <a:pPr marR="0" lvl="0" algn="just">
              <a:lnSpc>
                <a:spcPct val="107000"/>
              </a:lnSpc>
              <a:spcBef>
                <a:spcPts val="0"/>
              </a:spcBef>
              <a:spcAft>
                <a:spcPts val="0"/>
              </a:spcAft>
            </a:pPr>
            <a:endPar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algn="just">
              <a:lnSpc>
                <a:spcPct val="107000"/>
              </a:lnSpc>
            </a:pPr>
            <a:r>
              <a:rPr lang="en-US" sz="2400" dirty="0">
                <a:solidFill>
                  <a:schemeClr val="bg1"/>
                </a:solidFill>
                <a:effectLst/>
                <a:latin typeface="Tahoma" panose="020B0604030504040204" pitchFamily="34" charset="0"/>
                <a:ea typeface="Calibri" panose="020F0502020204030204" pitchFamily="34" charset="0"/>
              </a:rPr>
              <a:t>7.	A progressive wave is represented by y=0.1 sin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whereall</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the observations are in MKS system. The wave velocity will be</a:t>
            </a:r>
          </a:p>
          <a:p>
            <a:pPr algn="just">
              <a:lnSpc>
                <a:spcPct val="107000"/>
              </a:lnSpc>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1.</a:t>
            </a:r>
            <a:r>
              <a:rPr lang="en-IN" sz="18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2m/s	2. 15m/s		3. 20m/s	          4. 40m/s</a:t>
            </a:r>
            <a:endParaRPr lang="en-IN" sz="2400" dirty="0">
              <a:solidFill>
                <a:schemeClr val="bg1"/>
              </a:solidFill>
            </a:endParaRPr>
          </a:p>
        </p:txBody>
      </p:sp>
      <p:graphicFrame>
        <p:nvGraphicFramePr>
          <p:cNvPr id="16" name="Object 15">
            <a:extLst>
              <a:ext uri="{FF2B5EF4-FFF2-40B4-BE49-F238E27FC236}">
                <a16:creationId xmlns:a16="http://schemas.microsoft.com/office/drawing/2014/main" id="{CE98A6F7-941D-02FE-2FDF-CA7170CD2090}"/>
              </a:ext>
            </a:extLst>
          </p:cNvPr>
          <p:cNvGraphicFramePr>
            <a:graphicFrameLocks noChangeAspect="1"/>
          </p:cNvGraphicFramePr>
          <p:nvPr>
            <p:extLst>
              <p:ext uri="{D42A27DB-BD31-4B8C-83A1-F6EECF244321}">
                <p14:modId xmlns:p14="http://schemas.microsoft.com/office/powerpoint/2010/main" val="3180408479"/>
              </p:ext>
            </p:extLst>
          </p:nvPr>
        </p:nvGraphicFramePr>
        <p:xfrm>
          <a:off x="6086475" y="583111"/>
          <a:ext cx="516796" cy="895481"/>
        </p:xfrm>
        <a:graphic>
          <a:graphicData uri="http://schemas.openxmlformats.org/presentationml/2006/ole">
            <mc:AlternateContent xmlns:mc="http://schemas.openxmlformats.org/markup-compatibility/2006">
              <mc:Choice xmlns:v="urn:schemas-microsoft-com:vml" Requires="v">
                <p:oleObj name="Equation" r:id="rId2" imgW="183574" imgH="318688" progId="Equation.DSMT4">
                  <p:embed/>
                </p:oleObj>
              </mc:Choice>
              <mc:Fallback>
                <p:oleObj name="Equation" r:id="rId2" imgW="183574" imgH="318688" progId="Equation.DSMT4">
                  <p:embed/>
                  <p:pic>
                    <p:nvPicPr>
                      <p:cNvPr id="0" name=""/>
                      <p:cNvPicPr/>
                      <p:nvPr/>
                    </p:nvPicPr>
                    <p:blipFill>
                      <a:blip r:embed="rId3"/>
                      <a:stretch>
                        <a:fillRect/>
                      </a:stretch>
                    </p:blipFill>
                    <p:spPr>
                      <a:xfrm>
                        <a:off x="6086475" y="583111"/>
                        <a:ext cx="516796" cy="895481"/>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A1C8023E-34D8-CB95-B430-539405637D4C}"/>
              </a:ext>
            </a:extLst>
          </p:cNvPr>
          <p:cNvGraphicFramePr>
            <a:graphicFrameLocks noChangeAspect="1"/>
          </p:cNvGraphicFramePr>
          <p:nvPr>
            <p:extLst>
              <p:ext uri="{D42A27DB-BD31-4B8C-83A1-F6EECF244321}">
                <p14:modId xmlns:p14="http://schemas.microsoft.com/office/powerpoint/2010/main" val="1438150282"/>
              </p:ext>
            </p:extLst>
          </p:nvPr>
        </p:nvGraphicFramePr>
        <p:xfrm>
          <a:off x="2376305" y="1737535"/>
          <a:ext cx="599346" cy="599346"/>
        </p:xfrm>
        <a:graphic>
          <a:graphicData uri="http://schemas.openxmlformats.org/presentationml/2006/ole">
            <mc:AlternateContent xmlns:mc="http://schemas.openxmlformats.org/markup-compatibility/2006">
              <mc:Choice xmlns:v="urn:schemas-microsoft-com:vml" Requires="v">
                <p:oleObj name="Equation" r:id="rId4" imgW="183574" imgH="183845" progId="Equation.DSMT4">
                  <p:embed/>
                </p:oleObj>
              </mc:Choice>
              <mc:Fallback>
                <p:oleObj name="Equation" r:id="rId4" imgW="183574" imgH="183845" progId="Equation.DSMT4">
                  <p:embed/>
                  <p:pic>
                    <p:nvPicPr>
                      <p:cNvPr id="0" name=""/>
                      <p:cNvPicPr/>
                      <p:nvPr/>
                    </p:nvPicPr>
                    <p:blipFill>
                      <a:blip r:embed="rId5"/>
                      <a:stretch>
                        <a:fillRect/>
                      </a:stretch>
                    </p:blipFill>
                    <p:spPr>
                      <a:xfrm>
                        <a:off x="2376305" y="1737535"/>
                        <a:ext cx="599346" cy="599346"/>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442182AC-AA83-6AB3-7BE2-50EAA2FD19D8}"/>
              </a:ext>
            </a:extLst>
          </p:cNvPr>
          <p:cNvGraphicFramePr>
            <a:graphicFrameLocks noChangeAspect="1"/>
          </p:cNvGraphicFramePr>
          <p:nvPr>
            <p:extLst>
              <p:ext uri="{D42A27DB-BD31-4B8C-83A1-F6EECF244321}">
                <p14:modId xmlns:p14="http://schemas.microsoft.com/office/powerpoint/2010/main" val="4149863638"/>
              </p:ext>
            </p:extLst>
          </p:nvPr>
        </p:nvGraphicFramePr>
        <p:xfrm>
          <a:off x="4265767" y="1737535"/>
          <a:ext cx="599346" cy="599346"/>
        </p:xfrm>
        <a:graphic>
          <a:graphicData uri="http://schemas.openxmlformats.org/presentationml/2006/ole">
            <mc:AlternateContent xmlns:mc="http://schemas.openxmlformats.org/markup-compatibility/2006">
              <mc:Choice xmlns:v="urn:schemas-microsoft-com:vml" Requires="v">
                <p:oleObj name="Equation" r:id="rId6" imgW="183574" imgH="183845" progId="Equation.DSMT4">
                  <p:embed/>
                </p:oleObj>
              </mc:Choice>
              <mc:Fallback>
                <p:oleObj name="Equation" r:id="rId6" imgW="183574" imgH="183845" progId="Equation.DSMT4">
                  <p:embed/>
                  <p:pic>
                    <p:nvPicPr>
                      <p:cNvPr id="0" name=""/>
                      <p:cNvPicPr/>
                      <p:nvPr/>
                    </p:nvPicPr>
                    <p:blipFill>
                      <a:blip r:embed="rId7"/>
                      <a:stretch>
                        <a:fillRect/>
                      </a:stretch>
                    </p:blipFill>
                    <p:spPr>
                      <a:xfrm>
                        <a:off x="4265767" y="1737535"/>
                        <a:ext cx="599346" cy="599346"/>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C707FC19-6453-0ABB-D72A-3D548B0ABD50}"/>
              </a:ext>
            </a:extLst>
          </p:cNvPr>
          <p:cNvGraphicFramePr>
            <a:graphicFrameLocks noChangeAspect="1"/>
          </p:cNvGraphicFramePr>
          <p:nvPr>
            <p:extLst>
              <p:ext uri="{D42A27DB-BD31-4B8C-83A1-F6EECF244321}">
                <p14:modId xmlns:p14="http://schemas.microsoft.com/office/powerpoint/2010/main" val="886452901"/>
              </p:ext>
            </p:extLst>
          </p:nvPr>
        </p:nvGraphicFramePr>
        <p:xfrm>
          <a:off x="8256588" y="5084763"/>
          <a:ext cx="1350623" cy="620712"/>
        </p:xfrm>
        <a:graphic>
          <a:graphicData uri="http://schemas.openxmlformats.org/presentationml/2006/ole">
            <mc:AlternateContent xmlns:mc="http://schemas.openxmlformats.org/markup-compatibility/2006">
              <mc:Choice xmlns:v="urn:schemas-microsoft-com:vml" Requires="v">
                <p:oleObj name="Equation" r:id="rId8" imgW="746442" imgH="343016" progId="Equation.DSMT4">
                  <p:embed/>
                </p:oleObj>
              </mc:Choice>
              <mc:Fallback>
                <p:oleObj name="Equation" r:id="rId8" imgW="746442" imgH="343016" progId="Equation.DSMT4">
                  <p:embed/>
                  <p:pic>
                    <p:nvPicPr>
                      <p:cNvPr id="0" name=""/>
                      <p:cNvPicPr/>
                      <p:nvPr/>
                    </p:nvPicPr>
                    <p:blipFill>
                      <a:blip r:embed="rId9"/>
                      <a:stretch>
                        <a:fillRect/>
                      </a:stretch>
                    </p:blipFill>
                    <p:spPr>
                      <a:xfrm>
                        <a:off x="8256588" y="5084763"/>
                        <a:ext cx="1350623" cy="620712"/>
                      </a:xfrm>
                      <a:prstGeom prst="rect">
                        <a:avLst/>
                      </a:prstGeom>
                    </p:spPr>
                  </p:pic>
                </p:oleObj>
              </mc:Fallback>
            </mc:AlternateContent>
          </a:graphicData>
        </a:graphic>
      </p:graphicFrame>
    </p:spTree>
    <p:extLst>
      <p:ext uri="{BB962C8B-B14F-4D97-AF65-F5344CB8AC3E}">
        <p14:creationId xmlns:p14="http://schemas.microsoft.com/office/powerpoint/2010/main" val="2660509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heel(1)">
                                      <p:cBhvr>
                                        <p:cTn id="7" dur="20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wheel(1)">
                                      <p:cBhvr>
                                        <p:cTn id="17" dur="20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heel(1)">
                                      <p:cBhvr>
                                        <p:cTn id="22" dur="2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heel(1)">
                                      <p:cBhvr>
                                        <p:cTn id="27" dur="2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32" dur="500"/>
                                        <p:tgtEl>
                                          <p:spTgt spid="1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37" dur="5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42" dur="500"/>
                                        <p:tgtEl>
                                          <p:spTgt spid="14">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4">
                                            <p:txEl>
                                              <p:pRg st="7" end="7"/>
                                            </p:txEl>
                                          </p:spTgt>
                                        </p:tgtEl>
                                        <p:attrNameLst>
                                          <p:attrName>style.visibility</p:attrName>
                                        </p:attrNameLst>
                                      </p:cBhvr>
                                      <p:to>
                                        <p:strVal val="visible"/>
                                      </p:to>
                                    </p:set>
                                    <p:anim calcmode="lin" valueType="num">
                                      <p:cBhvr>
                                        <p:cTn id="47" dur="10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8" dur="1000" fill="hold"/>
                                        <p:tgtEl>
                                          <p:spTgt spid="14">
                                            <p:txEl>
                                              <p:pRg st="7" end="7"/>
                                            </p:txEl>
                                          </p:spTgt>
                                        </p:tgtEl>
                                        <p:attrNameLst>
                                          <p:attrName>ppt_h</p:attrName>
                                        </p:attrNameLst>
                                      </p:cBhvr>
                                      <p:tavLst>
                                        <p:tav tm="0">
                                          <p:val>
                                            <p:fltVal val="0"/>
                                          </p:val>
                                        </p:tav>
                                        <p:tav tm="100000">
                                          <p:val>
                                            <p:strVal val="#ppt_h"/>
                                          </p:val>
                                        </p:tav>
                                      </p:tavLst>
                                    </p:anim>
                                    <p:anim calcmode="lin" valueType="num">
                                      <p:cBhvr>
                                        <p:cTn id="49" dur="1000" fill="hold"/>
                                        <p:tgtEl>
                                          <p:spTgt spid="14">
                                            <p:txEl>
                                              <p:pRg st="7" end="7"/>
                                            </p:txEl>
                                          </p:spTgt>
                                        </p:tgtEl>
                                        <p:attrNameLst>
                                          <p:attrName>style.rotation</p:attrName>
                                        </p:attrNameLst>
                                      </p:cBhvr>
                                      <p:tavLst>
                                        <p:tav tm="0">
                                          <p:val>
                                            <p:fltVal val="90"/>
                                          </p:val>
                                        </p:tav>
                                        <p:tav tm="100000">
                                          <p:val>
                                            <p:fltVal val="0"/>
                                          </p:val>
                                        </p:tav>
                                      </p:tavLst>
                                    </p:anim>
                                    <p:animEffect transition="in" filter="fade">
                                      <p:cBhvr>
                                        <p:cTn id="50" dur="1000"/>
                                        <p:tgtEl>
                                          <p:spTgt spid="14">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1000" fill="hold"/>
                                        <p:tgtEl>
                                          <p:spTgt spid="21"/>
                                        </p:tgtEl>
                                        <p:attrNameLst>
                                          <p:attrName>ppt_w</p:attrName>
                                        </p:attrNameLst>
                                      </p:cBhvr>
                                      <p:tavLst>
                                        <p:tav tm="0">
                                          <p:val>
                                            <p:fltVal val="0"/>
                                          </p:val>
                                        </p:tav>
                                        <p:tav tm="100000">
                                          <p:val>
                                            <p:strVal val="#ppt_w"/>
                                          </p:val>
                                        </p:tav>
                                      </p:tavLst>
                                    </p:anim>
                                    <p:anim calcmode="lin" valueType="num">
                                      <p:cBhvr>
                                        <p:cTn id="56" dur="1000" fill="hold"/>
                                        <p:tgtEl>
                                          <p:spTgt spid="21"/>
                                        </p:tgtEl>
                                        <p:attrNameLst>
                                          <p:attrName>ppt_h</p:attrName>
                                        </p:attrNameLst>
                                      </p:cBhvr>
                                      <p:tavLst>
                                        <p:tav tm="0">
                                          <p:val>
                                            <p:fltVal val="0"/>
                                          </p:val>
                                        </p:tav>
                                        <p:tav tm="100000">
                                          <p:val>
                                            <p:strVal val="#ppt_h"/>
                                          </p:val>
                                        </p:tav>
                                      </p:tavLst>
                                    </p:anim>
                                    <p:anim calcmode="lin" valueType="num">
                                      <p:cBhvr>
                                        <p:cTn id="57" dur="1000" fill="hold"/>
                                        <p:tgtEl>
                                          <p:spTgt spid="21"/>
                                        </p:tgtEl>
                                        <p:attrNameLst>
                                          <p:attrName>style.rotation</p:attrName>
                                        </p:attrNameLst>
                                      </p:cBhvr>
                                      <p:tavLst>
                                        <p:tav tm="0">
                                          <p:val>
                                            <p:fltVal val="90"/>
                                          </p:val>
                                        </p:tav>
                                        <p:tav tm="100000">
                                          <p:val>
                                            <p:fltVal val="0"/>
                                          </p:val>
                                        </p:tav>
                                      </p:tavLst>
                                    </p:anim>
                                    <p:animEffect transition="in" filter="fade">
                                      <p:cBhvr>
                                        <p:cTn id="58" dur="10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14">
                                            <p:txEl>
                                              <p:pRg st="8" end="8"/>
                                            </p:txEl>
                                          </p:spTgt>
                                        </p:tgtEl>
                                        <p:attrNameLst>
                                          <p:attrName>style.visibility</p:attrName>
                                        </p:attrNameLst>
                                      </p:cBhvr>
                                      <p:to>
                                        <p:strVal val="visible"/>
                                      </p:to>
                                    </p:set>
                                    <p:anim calcmode="lin" valueType="num">
                                      <p:cBhvr>
                                        <p:cTn id="63" dur="10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64" dur="1000" fill="hold"/>
                                        <p:tgtEl>
                                          <p:spTgt spid="14">
                                            <p:txEl>
                                              <p:pRg st="8" end="8"/>
                                            </p:txEl>
                                          </p:spTgt>
                                        </p:tgtEl>
                                        <p:attrNameLst>
                                          <p:attrName>ppt_h</p:attrName>
                                        </p:attrNameLst>
                                      </p:cBhvr>
                                      <p:tavLst>
                                        <p:tav tm="0">
                                          <p:val>
                                            <p:fltVal val="0"/>
                                          </p:val>
                                        </p:tav>
                                        <p:tav tm="100000">
                                          <p:val>
                                            <p:strVal val="#ppt_h"/>
                                          </p:val>
                                        </p:tav>
                                      </p:tavLst>
                                    </p:anim>
                                    <p:anim calcmode="lin" valueType="num">
                                      <p:cBhvr>
                                        <p:cTn id="65" dur="1000" fill="hold"/>
                                        <p:tgtEl>
                                          <p:spTgt spid="14">
                                            <p:txEl>
                                              <p:pRg st="8" end="8"/>
                                            </p:txEl>
                                          </p:spTgt>
                                        </p:tgtEl>
                                        <p:attrNameLst>
                                          <p:attrName>style.rotation</p:attrName>
                                        </p:attrNameLst>
                                      </p:cBhvr>
                                      <p:tavLst>
                                        <p:tav tm="0">
                                          <p:val>
                                            <p:fltVal val="90"/>
                                          </p:val>
                                        </p:tav>
                                        <p:tav tm="100000">
                                          <p:val>
                                            <p:fltVal val="0"/>
                                          </p:val>
                                        </p:tav>
                                      </p:tavLst>
                                    </p:anim>
                                    <p:animEffect transition="in" filter="fade">
                                      <p:cBhvr>
                                        <p:cTn id="66" dur="10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D8D598D-3023-7F84-0A0A-3FF57CD8FA57}"/>
              </a:ext>
            </a:extLst>
          </p:cNvPr>
          <p:cNvSpPr txBox="1"/>
          <p:nvPr/>
        </p:nvSpPr>
        <p:spPr>
          <a:xfrm>
            <a:off x="389276" y="467901"/>
            <a:ext cx="10583524" cy="5005794"/>
          </a:xfrm>
          <a:prstGeom prst="rect">
            <a:avLst/>
          </a:prstGeom>
          <a:noFill/>
        </p:spPr>
        <p:txBody>
          <a:bodyPr wrap="square">
            <a:spAutoFit/>
          </a:bodyPr>
          <a:lstStyle/>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8.	The equation of a progressive wave is Y= 10sin 2</a:t>
            </a:r>
            <a:r>
              <a:rPr lang="en-US" sz="2400" kern="100" dirty="0">
                <a:solidFill>
                  <a:schemeClr val="bg1"/>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(60t + 2x), where 	X and Y are in </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metre</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and t is in second It represents a wave whose 	velocity is</a:t>
            </a:r>
            <a:endParaRPr lang="en-IN" sz="3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60m/s in +X direction			2. 60m/s in -X direction</a:t>
            </a:r>
            <a:endParaRPr lang="en-IN" sz="3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30m/s in +X direction			4. 30m/s in -X direction</a:t>
            </a:r>
          </a:p>
          <a:p>
            <a:pPr marR="0" lvl="0" algn="just">
              <a:lnSpc>
                <a:spcPct val="107000"/>
              </a:lnSpc>
              <a:spcBef>
                <a:spcPts val="0"/>
              </a:spcBef>
              <a:spcAft>
                <a:spcPts val="0"/>
              </a:spcAft>
            </a:pPr>
            <a:endPar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US" sz="2400" kern="100" dirty="0">
                <a:solidFill>
                  <a:srgbClr val="FFFFFF"/>
                </a:solidFill>
                <a:effectLst/>
                <a:latin typeface="Tahoma" panose="020B0604030504040204" pitchFamily="34" charset="0"/>
                <a:ea typeface="Tahoma" panose="020B0604030504040204" pitchFamily="34" charset="0"/>
                <a:cs typeface="Tahoma" panose="020B0604030504040204" pitchFamily="34" charset="0"/>
              </a:rPr>
              <a:t>9.	When a sound wave of frequency 300Hz passes through a medium, 	the maximum displacement of a particle of the medium is 0.1 cm. The 	maximum velocity of the particle is equal to</a:t>
            </a:r>
            <a:endParaRPr lang="en-IN" sz="2400" kern="100" dirty="0">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r>
              <a:rPr lang="en-IN" sz="2400" kern="100" dirty="0">
                <a:solidFill>
                  <a:srgbClr val="FFFFFF"/>
                </a:solidFill>
                <a:effectLst/>
                <a:latin typeface="Tahoma" panose="020B0604030504040204" pitchFamily="34" charset="0"/>
                <a:ea typeface="Tahoma" panose="020B0604030504040204" pitchFamily="34" charset="0"/>
                <a:cs typeface="Tahoma" panose="020B0604030504040204" pitchFamily="34" charset="0"/>
              </a:rPr>
              <a:t>	1. </a:t>
            </a:r>
            <a:r>
              <a:rPr lang="en-US" sz="2400" kern="100" dirty="0">
                <a:solidFill>
                  <a:srgbClr val="FFFFFF"/>
                </a:solidFill>
                <a:effectLst/>
                <a:latin typeface="Tahoma" panose="020B0604030504040204" pitchFamily="34" charset="0"/>
                <a:ea typeface="Tahoma" panose="020B0604030504040204" pitchFamily="34" charset="0"/>
                <a:cs typeface="Tahoma" panose="020B0604030504040204" pitchFamily="34" charset="0"/>
              </a:rPr>
              <a:t>60</a:t>
            </a:r>
            <a:r>
              <a:rPr lang="en-US" sz="2400" kern="100" dirty="0">
                <a:solidFill>
                  <a:srgbClr val="FFFFFF"/>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r>
              <a:rPr lang="en-US" sz="2400" kern="100" dirty="0">
                <a:solidFill>
                  <a:srgbClr val="FFFFFF"/>
                </a:solidFill>
                <a:effectLst/>
                <a:latin typeface="Tahoma" panose="020B0604030504040204" pitchFamily="34" charset="0"/>
                <a:ea typeface="Tahoma" panose="020B0604030504040204" pitchFamily="34" charset="0"/>
                <a:cs typeface="Tahoma" panose="020B0604030504040204" pitchFamily="34" charset="0"/>
              </a:rPr>
              <a:t> cm/s		2. 30</a:t>
            </a:r>
            <a:r>
              <a:rPr lang="en-US" sz="2400" kern="100" dirty="0">
                <a:solidFill>
                  <a:srgbClr val="FFFFFF"/>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r>
              <a:rPr lang="en-US" sz="2400" kern="100" dirty="0">
                <a:solidFill>
                  <a:srgbClr val="FFFFFF"/>
                </a:solidFill>
                <a:effectLst/>
                <a:latin typeface="Tahoma" panose="020B0604030504040204" pitchFamily="34" charset="0"/>
                <a:ea typeface="Tahoma" panose="020B0604030504040204" pitchFamily="34" charset="0"/>
                <a:cs typeface="Tahoma" panose="020B0604030504040204" pitchFamily="34" charset="0"/>
              </a:rPr>
              <a:t> cm/s</a:t>
            </a:r>
            <a:r>
              <a:rPr lang="en-IN"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		3.</a:t>
            </a:r>
            <a:r>
              <a:rPr lang="en-US" sz="2400" kern="100" dirty="0">
                <a:solidFill>
                  <a:srgbClr val="FFFFFF"/>
                </a:solidFill>
                <a:effectLst/>
                <a:latin typeface="Tahoma" panose="020B0604030504040204" pitchFamily="34" charset="0"/>
                <a:ea typeface="Tahoma" panose="020B0604030504040204" pitchFamily="34" charset="0"/>
                <a:cs typeface="Tahoma" panose="020B0604030504040204" pitchFamily="34" charset="0"/>
              </a:rPr>
              <a:t>30 cm/s	4. 60 cm/s</a:t>
            </a:r>
            <a:endParaRPr lang="en-IN" sz="2400" kern="100" dirty="0">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082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wipe(down)">
                                      <p:cBhvr>
                                        <p:cTn id="28" dur="580">
                                          <p:stCondLst>
                                            <p:cond delay="0"/>
                                          </p:stCondLst>
                                        </p:cTn>
                                        <p:tgtEl>
                                          <p:spTgt spid="5">
                                            <p:txEl>
                                              <p:pRg st="4" end="4"/>
                                            </p:txEl>
                                          </p:spTgt>
                                        </p:tgtEl>
                                      </p:cBhvr>
                                    </p:animEffect>
                                    <p:anim calcmode="lin" valueType="num">
                                      <p:cBhvr>
                                        <p:cTn id="29" dur="1822" tmFilter="0,0; 0.14,0.36; 0.43,0.73; 0.71,0.91; 1.0,1.0">
                                          <p:stCondLst>
                                            <p:cond delay="0"/>
                                          </p:stCondLst>
                                        </p:cTn>
                                        <p:tgtEl>
                                          <p:spTgt spid="5">
                                            <p:txEl>
                                              <p:pRg st="4" end="4"/>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5">
                                            <p:txEl>
                                              <p:pRg st="4" end="4"/>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5">
                                            <p:txEl>
                                              <p:pRg st="4" end="4"/>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5">
                                            <p:txEl>
                                              <p:pRg st="4" end="4"/>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5">
                                            <p:txEl>
                                              <p:pRg st="4" end="4"/>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5">
                                            <p:txEl>
                                              <p:pRg st="4" end="4"/>
                                            </p:txEl>
                                          </p:spTgt>
                                        </p:tgtEl>
                                      </p:cBhvr>
                                      <p:to x="100000" y="60000"/>
                                    </p:animScale>
                                    <p:animScale>
                                      <p:cBhvr>
                                        <p:cTn id="35" dur="166" decel="50000">
                                          <p:stCondLst>
                                            <p:cond delay="676"/>
                                          </p:stCondLst>
                                        </p:cTn>
                                        <p:tgtEl>
                                          <p:spTgt spid="5">
                                            <p:txEl>
                                              <p:pRg st="4" end="4"/>
                                            </p:txEl>
                                          </p:spTgt>
                                        </p:tgtEl>
                                      </p:cBhvr>
                                      <p:to x="100000" y="100000"/>
                                    </p:animScale>
                                    <p:animScale>
                                      <p:cBhvr>
                                        <p:cTn id="36" dur="26">
                                          <p:stCondLst>
                                            <p:cond delay="1312"/>
                                          </p:stCondLst>
                                        </p:cTn>
                                        <p:tgtEl>
                                          <p:spTgt spid="5">
                                            <p:txEl>
                                              <p:pRg st="4" end="4"/>
                                            </p:txEl>
                                          </p:spTgt>
                                        </p:tgtEl>
                                      </p:cBhvr>
                                      <p:to x="100000" y="80000"/>
                                    </p:animScale>
                                    <p:animScale>
                                      <p:cBhvr>
                                        <p:cTn id="37" dur="166" decel="50000">
                                          <p:stCondLst>
                                            <p:cond delay="1338"/>
                                          </p:stCondLst>
                                        </p:cTn>
                                        <p:tgtEl>
                                          <p:spTgt spid="5">
                                            <p:txEl>
                                              <p:pRg st="4" end="4"/>
                                            </p:txEl>
                                          </p:spTgt>
                                        </p:tgtEl>
                                      </p:cBhvr>
                                      <p:to x="100000" y="100000"/>
                                    </p:animScale>
                                    <p:animScale>
                                      <p:cBhvr>
                                        <p:cTn id="38" dur="26">
                                          <p:stCondLst>
                                            <p:cond delay="1642"/>
                                          </p:stCondLst>
                                        </p:cTn>
                                        <p:tgtEl>
                                          <p:spTgt spid="5">
                                            <p:txEl>
                                              <p:pRg st="4" end="4"/>
                                            </p:txEl>
                                          </p:spTgt>
                                        </p:tgtEl>
                                      </p:cBhvr>
                                      <p:to x="100000" y="90000"/>
                                    </p:animScale>
                                    <p:animScale>
                                      <p:cBhvr>
                                        <p:cTn id="39" dur="166" decel="50000">
                                          <p:stCondLst>
                                            <p:cond delay="1668"/>
                                          </p:stCondLst>
                                        </p:cTn>
                                        <p:tgtEl>
                                          <p:spTgt spid="5">
                                            <p:txEl>
                                              <p:pRg st="4" end="4"/>
                                            </p:txEl>
                                          </p:spTgt>
                                        </p:tgtEl>
                                      </p:cBhvr>
                                      <p:to x="100000" y="100000"/>
                                    </p:animScale>
                                    <p:animScale>
                                      <p:cBhvr>
                                        <p:cTn id="40" dur="26">
                                          <p:stCondLst>
                                            <p:cond delay="1808"/>
                                          </p:stCondLst>
                                        </p:cTn>
                                        <p:tgtEl>
                                          <p:spTgt spid="5">
                                            <p:txEl>
                                              <p:pRg st="4" end="4"/>
                                            </p:txEl>
                                          </p:spTgt>
                                        </p:tgtEl>
                                      </p:cBhvr>
                                      <p:to x="100000" y="95000"/>
                                    </p:animScale>
                                    <p:animScale>
                                      <p:cBhvr>
                                        <p:cTn id="41" dur="166" decel="50000">
                                          <p:stCondLst>
                                            <p:cond delay="1834"/>
                                          </p:stCondLst>
                                        </p:cTn>
                                        <p:tgtEl>
                                          <p:spTgt spid="5">
                                            <p:txEl>
                                              <p:pRg st="4" end="4"/>
                                            </p:txEl>
                                          </p:spTgt>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26" presetClass="entr" presetSubtype="0" fill="hold" nodeType="clickEffect">
                                  <p:stCondLst>
                                    <p:cond delay="0"/>
                                  </p:stCondLst>
                                  <p:childTnLst>
                                    <p:set>
                                      <p:cBhvr>
                                        <p:cTn id="45" dur="1" fill="hold">
                                          <p:stCondLst>
                                            <p:cond delay="0"/>
                                          </p:stCondLst>
                                        </p:cTn>
                                        <p:tgtEl>
                                          <p:spTgt spid="5">
                                            <p:txEl>
                                              <p:pRg st="5" end="5"/>
                                            </p:txEl>
                                          </p:spTgt>
                                        </p:tgtEl>
                                        <p:attrNameLst>
                                          <p:attrName>style.visibility</p:attrName>
                                        </p:attrNameLst>
                                      </p:cBhvr>
                                      <p:to>
                                        <p:strVal val="visible"/>
                                      </p:to>
                                    </p:set>
                                    <p:animEffect transition="in" filter="wipe(down)">
                                      <p:cBhvr>
                                        <p:cTn id="46" dur="580">
                                          <p:stCondLst>
                                            <p:cond delay="0"/>
                                          </p:stCondLst>
                                        </p:cTn>
                                        <p:tgtEl>
                                          <p:spTgt spid="5">
                                            <p:txEl>
                                              <p:pRg st="5" end="5"/>
                                            </p:txEl>
                                          </p:spTgt>
                                        </p:tgtEl>
                                      </p:cBhvr>
                                    </p:animEffect>
                                    <p:anim calcmode="lin" valueType="num">
                                      <p:cBhvr>
                                        <p:cTn id="47" dur="1822" tmFilter="0,0; 0.14,0.36; 0.43,0.73; 0.71,0.91; 1.0,1.0">
                                          <p:stCondLst>
                                            <p:cond delay="0"/>
                                          </p:stCondLst>
                                        </p:cTn>
                                        <p:tgtEl>
                                          <p:spTgt spid="5">
                                            <p:txEl>
                                              <p:pRg st="5" end="5"/>
                                            </p:txEl>
                                          </p:spTgt>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5">
                                            <p:txEl>
                                              <p:pRg st="5" end="5"/>
                                            </p:txEl>
                                          </p:spTgt>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5">
                                            <p:txEl>
                                              <p:pRg st="5" end="5"/>
                                            </p:txEl>
                                          </p:spTgt>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5">
                                            <p:txEl>
                                              <p:pRg st="5" end="5"/>
                                            </p:txEl>
                                          </p:spTgt>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5">
                                            <p:txEl>
                                              <p:pRg st="5" end="5"/>
                                            </p:txEl>
                                          </p:spTgt>
                                        </p:tgtEl>
                                        <p:attrNameLst>
                                          <p:attrName>ppt_y</p:attrName>
                                        </p:attrNameLst>
                                      </p:cBhvr>
                                      <p:tavLst>
                                        <p:tav tm="0" fmla="#ppt_y-sin(pi*$)/81">
                                          <p:val>
                                            <p:fltVal val="0"/>
                                          </p:val>
                                        </p:tav>
                                        <p:tav tm="100000">
                                          <p:val>
                                            <p:fltVal val="1"/>
                                          </p:val>
                                        </p:tav>
                                      </p:tavLst>
                                    </p:anim>
                                    <p:animScale>
                                      <p:cBhvr>
                                        <p:cTn id="52" dur="26">
                                          <p:stCondLst>
                                            <p:cond delay="650"/>
                                          </p:stCondLst>
                                        </p:cTn>
                                        <p:tgtEl>
                                          <p:spTgt spid="5">
                                            <p:txEl>
                                              <p:pRg st="5" end="5"/>
                                            </p:txEl>
                                          </p:spTgt>
                                        </p:tgtEl>
                                      </p:cBhvr>
                                      <p:to x="100000" y="60000"/>
                                    </p:animScale>
                                    <p:animScale>
                                      <p:cBhvr>
                                        <p:cTn id="53" dur="166" decel="50000">
                                          <p:stCondLst>
                                            <p:cond delay="676"/>
                                          </p:stCondLst>
                                        </p:cTn>
                                        <p:tgtEl>
                                          <p:spTgt spid="5">
                                            <p:txEl>
                                              <p:pRg st="5" end="5"/>
                                            </p:txEl>
                                          </p:spTgt>
                                        </p:tgtEl>
                                      </p:cBhvr>
                                      <p:to x="100000" y="100000"/>
                                    </p:animScale>
                                    <p:animScale>
                                      <p:cBhvr>
                                        <p:cTn id="54" dur="26">
                                          <p:stCondLst>
                                            <p:cond delay="1312"/>
                                          </p:stCondLst>
                                        </p:cTn>
                                        <p:tgtEl>
                                          <p:spTgt spid="5">
                                            <p:txEl>
                                              <p:pRg st="5" end="5"/>
                                            </p:txEl>
                                          </p:spTgt>
                                        </p:tgtEl>
                                      </p:cBhvr>
                                      <p:to x="100000" y="80000"/>
                                    </p:animScale>
                                    <p:animScale>
                                      <p:cBhvr>
                                        <p:cTn id="55" dur="166" decel="50000">
                                          <p:stCondLst>
                                            <p:cond delay="1338"/>
                                          </p:stCondLst>
                                        </p:cTn>
                                        <p:tgtEl>
                                          <p:spTgt spid="5">
                                            <p:txEl>
                                              <p:pRg st="5" end="5"/>
                                            </p:txEl>
                                          </p:spTgt>
                                        </p:tgtEl>
                                      </p:cBhvr>
                                      <p:to x="100000" y="100000"/>
                                    </p:animScale>
                                    <p:animScale>
                                      <p:cBhvr>
                                        <p:cTn id="56" dur="26">
                                          <p:stCondLst>
                                            <p:cond delay="1642"/>
                                          </p:stCondLst>
                                        </p:cTn>
                                        <p:tgtEl>
                                          <p:spTgt spid="5">
                                            <p:txEl>
                                              <p:pRg st="5" end="5"/>
                                            </p:txEl>
                                          </p:spTgt>
                                        </p:tgtEl>
                                      </p:cBhvr>
                                      <p:to x="100000" y="90000"/>
                                    </p:animScale>
                                    <p:animScale>
                                      <p:cBhvr>
                                        <p:cTn id="57" dur="166" decel="50000">
                                          <p:stCondLst>
                                            <p:cond delay="1668"/>
                                          </p:stCondLst>
                                        </p:cTn>
                                        <p:tgtEl>
                                          <p:spTgt spid="5">
                                            <p:txEl>
                                              <p:pRg st="5" end="5"/>
                                            </p:txEl>
                                          </p:spTgt>
                                        </p:tgtEl>
                                      </p:cBhvr>
                                      <p:to x="100000" y="100000"/>
                                    </p:animScale>
                                    <p:animScale>
                                      <p:cBhvr>
                                        <p:cTn id="58" dur="26">
                                          <p:stCondLst>
                                            <p:cond delay="1808"/>
                                          </p:stCondLst>
                                        </p:cTn>
                                        <p:tgtEl>
                                          <p:spTgt spid="5">
                                            <p:txEl>
                                              <p:pRg st="5" end="5"/>
                                            </p:txEl>
                                          </p:spTgt>
                                        </p:tgtEl>
                                      </p:cBhvr>
                                      <p:to x="100000" y="95000"/>
                                    </p:animScale>
                                    <p:animScale>
                                      <p:cBhvr>
                                        <p:cTn id="59" dur="166" decel="50000">
                                          <p:stCondLst>
                                            <p:cond delay="1834"/>
                                          </p:stCondLst>
                                        </p:cTn>
                                        <p:tgtEl>
                                          <p:spTgt spid="5">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E4E0319-B0D3-6628-367A-D2DED9D2F2FE}"/>
              </a:ext>
            </a:extLst>
          </p:cNvPr>
          <p:cNvSpPr txBox="1"/>
          <p:nvPr/>
        </p:nvSpPr>
        <p:spPr>
          <a:xfrm>
            <a:off x="633335" y="452435"/>
            <a:ext cx="10099622" cy="6024085"/>
          </a:xfrm>
          <a:prstGeom prst="rect">
            <a:avLst/>
          </a:prstGeom>
          <a:noFill/>
        </p:spPr>
        <p:txBody>
          <a:bodyPr wrap="square">
            <a:spAutoFit/>
          </a:bodyPr>
          <a:lstStyle/>
          <a:p>
            <a:pPr marR="0" lvl="0" algn="just">
              <a:lnSpc>
                <a:spcPct val="107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10.	The amplitude of a wave represented by displacement equation:</a:t>
            </a:r>
          </a:p>
          <a:p>
            <a:pPr marR="0" lvl="0" algn="just">
              <a:lnSpc>
                <a:spcPct val="107000"/>
              </a:lnSpc>
              <a:spcBef>
                <a:spcPts val="0"/>
              </a:spcBef>
              <a:spcAft>
                <a:spcPts val="800"/>
              </a:spcAft>
            </a:pP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Y=	sin </a:t>
            </a: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sym typeface="Symbol" panose="05050102010706020507" pitchFamily="18" charset="2"/>
              </a:rPr>
              <a:t>t      cos t will be</a:t>
            </a:r>
          </a:p>
          <a:p>
            <a:pPr marR="0" lvl="0" algn="just">
              <a:lnSpc>
                <a:spcPct val="107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sym typeface="Symbol" panose="05050102010706020507" pitchFamily="18" charset="2"/>
              </a:rPr>
              <a:t>	</a:t>
            </a:r>
          </a:p>
          <a:p>
            <a:pPr marR="0" lvl="0" algn="just">
              <a:lnSpc>
                <a:spcPct val="107000"/>
              </a:lnSpc>
              <a:spcBef>
                <a:spcPts val="0"/>
              </a:spcBef>
              <a:spcAft>
                <a:spcPts val="800"/>
              </a:spcAft>
            </a:pP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sym typeface="Symbol" panose="05050102010706020507" pitchFamily="18" charset="2"/>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sym typeface="Symbol" panose="05050102010706020507" pitchFamily="18" charset="2"/>
              </a:rPr>
              <a:t>1.		2.		3.		4.</a:t>
            </a:r>
          </a:p>
          <a:p>
            <a:pPr marR="0" lvl="0" algn="just">
              <a:lnSpc>
                <a:spcPct val="107000"/>
              </a:lnSpc>
              <a:spcBef>
                <a:spcPts val="0"/>
              </a:spcBef>
              <a:spcAft>
                <a:spcPts val="800"/>
              </a:spcAft>
            </a:pPr>
            <a:endPar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sym typeface="Symbol" panose="05050102010706020507" pitchFamily="18" charset="2"/>
            </a:endParaRPr>
          </a:p>
          <a:p>
            <a:pPr marR="0" lvl="0" algn="just">
              <a:lnSpc>
                <a:spcPct val="107000"/>
              </a:lnSpc>
              <a:spcBef>
                <a:spcPts val="0"/>
              </a:spcBef>
              <a:spcAft>
                <a:spcPts val="800"/>
              </a:spcAft>
            </a:pPr>
            <a:endPar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sym typeface="Symbol" panose="05050102010706020507" pitchFamily="18" charset="2"/>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11.	Two sound waves are represented by the following equations: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07000"/>
              </a:lnSpc>
              <a:spcBef>
                <a:spcPts val="0"/>
              </a:spcBef>
              <a:spcAft>
                <a:spcPts val="80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y</a:t>
            </a:r>
            <a:r>
              <a:rPr lang="en-US" sz="2400" kern="100" baseline="-250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=10 sin (3</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t-0.03x)and</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sym typeface="Symbol" panose="05050102010706020507" pitchFamily="18" charset="2"/>
              </a:rPr>
              <a:t>    	</a:t>
            </a:r>
            <a:r>
              <a:rPr lang="en-US" sz="2400" dirty="0">
                <a:solidFill>
                  <a:schemeClr val="bg1"/>
                </a:solidFill>
                <a:effectLst/>
                <a:latin typeface="Tahoma" panose="020B0604030504040204" pitchFamily="34" charset="0"/>
                <a:ea typeface="Calibri" panose="020F0502020204030204" pitchFamily="34" charset="0"/>
              </a:rPr>
              <a:t>y</a:t>
            </a:r>
            <a:r>
              <a:rPr lang="en-US" sz="2400" baseline="-25000" dirty="0">
                <a:solidFill>
                  <a:schemeClr val="bg1"/>
                </a:solidFill>
                <a:effectLst/>
                <a:latin typeface="Tahoma" panose="020B0604030504040204" pitchFamily="34" charset="0"/>
                <a:ea typeface="Calibri" panose="020F0502020204030204" pitchFamily="34" charset="0"/>
              </a:rPr>
              <a:t>2</a:t>
            </a:r>
            <a:r>
              <a:rPr lang="en-US" sz="2400" dirty="0">
                <a:solidFill>
                  <a:schemeClr val="bg1"/>
                </a:solidFill>
                <a:effectLst/>
                <a:latin typeface="Tahoma" panose="020B0604030504040204" pitchFamily="34" charset="0"/>
                <a:ea typeface="Calibri" panose="020F0502020204030204" pitchFamily="34" charset="0"/>
              </a:rPr>
              <a:t>=5{sin(3</a:t>
            </a:r>
            <a:r>
              <a:rPr lang="en-US" sz="2400" dirty="0">
                <a:solidFill>
                  <a:schemeClr val="bg1"/>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dirty="0">
                <a:solidFill>
                  <a:schemeClr val="bg1"/>
                </a:solidFill>
                <a:effectLst/>
                <a:latin typeface="Tahoma" panose="020B0604030504040204" pitchFamily="34" charset="0"/>
                <a:ea typeface="Calibri" panose="020F0502020204030204" pitchFamily="34" charset="0"/>
              </a:rPr>
              <a:t>t-0.03x)+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cos (3</a:t>
            </a:r>
            <a:r>
              <a:rPr lang="en-US" sz="2400" kern="100" dirty="0">
                <a:solidFill>
                  <a:schemeClr val="bg1"/>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t-0.03x )}</a:t>
            </a:r>
            <a:endParaRPr lang="en-IN"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07000"/>
              </a:lnSpc>
              <a:spcBef>
                <a:spcPts val="0"/>
              </a:spcBef>
              <a:spcAft>
                <a:spcPts val="0"/>
              </a:spcAft>
            </a:pPr>
            <a:r>
              <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Then the ratio of their amplitudes is given by</a:t>
            </a:r>
            <a:endParaRPr lang="en-IN" sz="24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07000"/>
              </a:lnSpc>
              <a:spcBef>
                <a:spcPts val="0"/>
              </a:spcBef>
              <a:spcAft>
                <a:spcPts val="0"/>
              </a:spcAft>
            </a:pPr>
            <a:r>
              <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a:t>
            </a:r>
            <a:r>
              <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1:1		2. 1:2		3. 2:1		4. 2:5</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800"/>
              </a:spcAft>
            </a:pP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Object 6">
            <a:extLst>
              <a:ext uri="{FF2B5EF4-FFF2-40B4-BE49-F238E27FC236}">
                <a16:creationId xmlns:a16="http://schemas.microsoft.com/office/drawing/2014/main" id="{29A4B492-6B2C-63E0-239C-A8111AB0BED5}"/>
              </a:ext>
            </a:extLst>
          </p:cNvPr>
          <p:cNvGraphicFramePr>
            <a:graphicFrameLocks noChangeAspect="1"/>
          </p:cNvGraphicFramePr>
          <p:nvPr>
            <p:extLst>
              <p:ext uri="{D42A27DB-BD31-4B8C-83A1-F6EECF244321}">
                <p14:modId xmlns:p14="http://schemas.microsoft.com/office/powerpoint/2010/main" val="1103260531"/>
              </p:ext>
            </p:extLst>
          </p:nvPr>
        </p:nvGraphicFramePr>
        <p:xfrm>
          <a:off x="2033822" y="743214"/>
          <a:ext cx="499516" cy="793123"/>
        </p:xfrm>
        <a:graphic>
          <a:graphicData uri="http://schemas.openxmlformats.org/presentationml/2006/ole">
            <mc:AlternateContent xmlns:mc="http://schemas.openxmlformats.org/markup-compatibility/2006">
              <mc:Choice xmlns:v="urn:schemas-microsoft-com:vml" Requires="v">
                <p:oleObj name="Equation" r:id="rId2" imgW="207866" imgH="330852" progId="Equation.DSMT4">
                  <p:embed/>
                </p:oleObj>
              </mc:Choice>
              <mc:Fallback>
                <p:oleObj name="Equation" r:id="rId2" imgW="207866" imgH="330852" progId="Equation.DSMT4">
                  <p:embed/>
                  <p:pic>
                    <p:nvPicPr>
                      <p:cNvPr id="0" name=""/>
                      <p:cNvPicPr/>
                      <p:nvPr/>
                    </p:nvPicPr>
                    <p:blipFill>
                      <a:blip r:embed="rId3"/>
                      <a:stretch>
                        <a:fillRect/>
                      </a:stretch>
                    </p:blipFill>
                    <p:spPr>
                      <a:xfrm>
                        <a:off x="2033822" y="743214"/>
                        <a:ext cx="499516" cy="79312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A9575098-A123-0C79-3BEF-1C16E7978254}"/>
              </a:ext>
            </a:extLst>
          </p:cNvPr>
          <p:cNvGraphicFramePr>
            <a:graphicFrameLocks noChangeAspect="1"/>
          </p:cNvGraphicFramePr>
          <p:nvPr>
            <p:extLst>
              <p:ext uri="{D42A27DB-BD31-4B8C-83A1-F6EECF244321}">
                <p14:modId xmlns:p14="http://schemas.microsoft.com/office/powerpoint/2010/main" val="2810150044"/>
              </p:ext>
            </p:extLst>
          </p:nvPr>
        </p:nvGraphicFramePr>
        <p:xfrm>
          <a:off x="3517004" y="758204"/>
          <a:ext cx="503861" cy="800021"/>
        </p:xfrm>
        <a:graphic>
          <a:graphicData uri="http://schemas.openxmlformats.org/presentationml/2006/ole">
            <mc:AlternateContent xmlns:mc="http://schemas.openxmlformats.org/markup-compatibility/2006">
              <mc:Choice xmlns:v="urn:schemas-microsoft-com:vml" Requires="v">
                <p:oleObj name="Equation" r:id="rId4" imgW="207866" imgH="330852" progId="Equation.DSMT4">
                  <p:embed/>
                </p:oleObj>
              </mc:Choice>
              <mc:Fallback>
                <p:oleObj name="Equation" r:id="rId4" imgW="207866" imgH="330852" progId="Equation.DSMT4">
                  <p:embed/>
                  <p:pic>
                    <p:nvPicPr>
                      <p:cNvPr id="0" name=""/>
                      <p:cNvPicPr/>
                      <p:nvPr/>
                    </p:nvPicPr>
                    <p:blipFill>
                      <a:blip r:embed="rId5"/>
                      <a:stretch>
                        <a:fillRect/>
                      </a:stretch>
                    </p:blipFill>
                    <p:spPr>
                      <a:xfrm>
                        <a:off x="3517004" y="758204"/>
                        <a:ext cx="503861" cy="800021"/>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50A9140D-36B5-1671-C12D-FA35E2D48790}"/>
              </a:ext>
            </a:extLst>
          </p:cNvPr>
          <p:cNvGraphicFramePr>
            <a:graphicFrameLocks noChangeAspect="1"/>
          </p:cNvGraphicFramePr>
          <p:nvPr>
            <p:extLst>
              <p:ext uri="{D42A27DB-BD31-4B8C-83A1-F6EECF244321}">
                <p14:modId xmlns:p14="http://schemas.microsoft.com/office/powerpoint/2010/main" val="4124226517"/>
              </p:ext>
            </p:extLst>
          </p:nvPr>
        </p:nvGraphicFramePr>
        <p:xfrm>
          <a:off x="2002935" y="1715588"/>
          <a:ext cx="1060806" cy="987137"/>
        </p:xfrm>
        <a:graphic>
          <a:graphicData uri="http://schemas.openxmlformats.org/presentationml/2006/ole">
            <mc:AlternateContent xmlns:mc="http://schemas.openxmlformats.org/markup-compatibility/2006">
              <mc:Choice xmlns:v="urn:schemas-microsoft-com:vml" Requires="v">
                <p:oleObj name="Equation" r:id="rId6" imgW="342510" imgH="318688" progId="Equation.DSMT4">
                  <p:embed/>
                </p:oleObj>
              </mc:Choice>
              <mc:Fallback>
                <p:oleObj name="Equation" r:id="rId6" imgW="342510" imgH="318688" progId="Equation.DSMT4">
                  <p:embed/>
                  <p:pic>
                    <p:nvPicPr>
                      <p:cNvPr id="0" name=""/>
                      <p:cNvPicPr/>
                      <p:nvPr/>
                    </p:nvPicPr>
                    <p:blipFill>
                      <a:blip r:embed="rId7"/>
                      <a:stretch>
                        <a:fillRect/>
                      </a:stretch>
                    </p:blipFill>
                    <p:spPr>
                      <a:xfrm>
                        <a:off x="2002935" y="1715588"/>
                        <a:ext cx="1060806" cy="98713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1F571168-5FF3-D943-5E97-73EC90F89C72}"/>
              </a:ext>
            </a:extLst>
          </p:cNvPr>
          <p:cNvGraphicFramePr>
            <a:graphicFrameLocks noChangeAspect="1"/>
          </p:cNvGraphicFramePr>
          <p:nvPr>
            <p:extLst>
              <p:ext uri="{D42A27DB-BD31-4B8C-83A1-F6EECF244321}">
                <p14:modId xmlns:p14="http://schemas.microsoft.com/office/powerpoint/2010/main" val="2533556993"/>
              </p:ext>
            </p:extLst>
          </p:nvPr>
        </p:nvGraphicFramePr>
        <p:xfrm>
          <a:off x="3829441" y="1711111"/>
          <a:ext cx="1207800" cy="881483"/>
        </p:xfrm>
        <a:graphic>
          <a:graphicData uri="http://schemas.openxmlformats.org/presentationml/2006/ole">
            <mc:AlternateContent xmlns:mc="http://schemas.openxmlformats.org/markup-compatibility/2006">
              <mc:Choice xmlns:v="urn:schemas-microsoft-com:vml" Requires="v">
                <p:oleObj name="Equation" r:id="rId8" imgW="452862" imgH="330852" progId="Equation.DSMT4">
                  <p:embed/>
                </p:oleObj>
              </mc:Choice>
              <mc:Fallback>
                <p:oleObj name="Equation" r:id="rId8" imgW="452862" imgH="330852" progId="Equation.DSMT4">
                  <p:embed/>
                  <p:pic>
                    <p:nvPicPr>
                      <p:cNvPr id="0" name=""/>
                      <p:cNvPicPr/>
                      <p:nvPr/>
                    </p:nvPicPr>
                    <p:blipFill>
                      <a:blip r:embed="rId9"/>
                      <a:stretch>
                        <a:fillRect/>
                      </a:stretch>
                    </p:blipFill>
                    <p:spPr>
                      <a:xfrm>
                        <a:off x="3829441" y="1711111"/>
                        <a:ext cx="1207800" cy="881483"/>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D123CF2B-84B3-E69F-E70A-21704D3F6185}"/>
              </a:ext>
            </a:extLst>
          </p:cNvPr>
          <p:cNvGraphicFramePr>
            <a:graphicFrameLocks noChangeAspect="1"/>
          </p:cNvGraphicFramePr>
          <p:nvPr>
            <p:extLst>
              <p:ext uri="{D42A27DB-BD31-4B8C-83A1-F6EECF244321}">
                <p14:modId xmlns:p14="http://schemas.microsoft.com/office/powerpoint/2010/main" val="744966546"/>
              </p:ext>
            </p:extLst>
          </p:nvPr>
        </p:nvGraphicFramePr>
        <p:xfrm>
          <a:off x="5626933" y="1688135"/>
          <a:ext cx="1207800" cy="881483"/>
        </p:xfrm>
        <a:graphic>
          <a:graphicData uri="http://schemas.openxmlformats.org/presentationml/2006/ole">
            <mc:AlternateContent xmlns:mc="http://schemas.openxmlformats.org/markup-compatibility/2006">
              <mc:Choice xmlns:v="urn:schemas-microsoft-com:vml" Requires="v">
                <p:oleObj name="Equation" r:id="rId10" imgW="452862" imgH="330852" progId="Equation.DSMT4">
                  <p:embed/>
                </p:oleObj>
              </mc:Choice>
              <mc:Fallback>
                <p:oleObj name="Equation" r:id="rId10" imgW="452862" imgH="330852" progId="Equation.DSMT4">
                  <p:embed/>
                  <p:pic>
                    <p:nvPicPr>
                      <p:cNvPr id="0" name=""/>
                      <p:cNvPicPr/>
                      <p:nvPr/>
                    </p:nvPicPr>
                    <p:blipFill>
                      <a:blip r:embed="rId11"/>
                      <a:stretch>
                        <a:fillRect/>
                      </a:stretch>
                    </p:blipFill>
                    <p:spPr>
                      <a:xfrm>
                        <a:off x="5626933" y="1688135"/>
                        <a:ext cx="1207800" cy="881483"/>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4CA0C3DE-3FDA-534D-4DEC-05D84A7AF55B}"/>
              </a:ext>
            </a:extLst>
          </p:cNvPr>
          <p:cNvGraphicFramePr>
            <a:graphicFrameLocks noChangeAspect="1"/>
          </p:cNvGraphicFramePr>
          <p:nvPr>
            <p:extLst>
              <p:ext uri="{D42A27DB-BD31-4B8C-83A1-F6EECF244321}">
                <p14:modId xmlns:p14="http://schemas.microsoft.com/office/powerpoint/2010/main" val="1140125447"/>
              </p:ext>
            </p:extLst>
          </p:nvPr>
        </p:nvGraphicFramePr>
        <p:xfrm>
          <a:off x="7387705" y="1782781"/>
          <a:ext cx="1207800" cy="881483"/>
        </p:xfrm>
        <a:graphic>
          <a:graphicData uri="http://schemas.openxmlformats.org/presentationml/2006/ole">
            <mc:AlternateContent xmlns:mc="http://schemas.openxmlformats.org/markup-compatibility/2006">
              <mc:Choice xmlns:v="urn:schemas-microsoft-com:vml" Requires="v">
                <p:oleObj name="Equation" r:id="rId12" imgW="452862" imgH="330852" progId="Equation.DSMT4">
                  <p:embed/>
                </p:oleObj>
              </mc:Choice>
              <mc:Fallback>
                <p:oleObj name="Equation" r:id="rId12" imgW="452862" imgH="330852" progId="Equation.DSMT4">
                  <p:embed/>
                  <p:pic>
                    <p:nvPicPr>
                      <p:cNvPr id="0" name=""/>
                      <p:cNvPicPr/>
                      <p:nvPr/>
                    </p:nvPicPr>
                    <p:blipFill>
                      <a:blip r:embed="rId13"/>
                      <a:stretch>
                        <a:fillRect/>
                      </a:stretch>
                    </p:blipFill>
                    <p:spPr>
                      <a:xfrm>
                        <a:off x="7387705" y="1782781"/>
                        <a:ext cx="1207800" cy="881483"/>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3BEE32DF-EF48-C09F-E025-B90D900501A3}"/>
              </a:ext>
            </a:extLst>
          </p:cNvPr>
          <p:cNvGraphicFramePr>
            <a:graphicFrameLocks noChangeAspect="1"/>
          </p:cNvGraphicFramePr>
          <p:nvPr>
            <p:extLst>
              <p:ext uri="{D42A27DB-BD31-4B8C-83A1-F6EECF244321}">
                <p14:modId xmlns:p14="http://schemas.microsoft.com/office/powerpoint/2010/main" val="2528867171"/>
              </p:ext>
            </p:extLst>
          </p:nvPr>
        </p:nvGraphicFramePr>
        <p:xfrm>
          <a:off x="4567261" y="4265407"/>
          <a:ext cx="469980" cy="469980"/>
        </p:xfrm>
        <a:graphic>
          <a:graphicData uri="http://schemas.openxmlformats.org/presentationml/2006/ole">
            <mc:AlternateContent xmlns:mc="http://schemas.openxmlformats.org/markup-compatibility/2006">
              <mc:Choice xmlns:v="urn:schemas-microsoft-com:vml" Requires="v">
                <p:oleObj name="Equation" r:id="rId14" imgW="183574" imgH="183845" progId="Equation.DSMT4">
                  <p:embed/>
                </p:oleObj>
              </mc:Choice>
              <mc:Fallback>
                <p:oleObj name="Equation" r:id="rId14" imgW="183574" imgH="183845" progId="Equation.DSMT4">
                  <p:embed/>
                  <p:pic>
                    <p:nvPicPr>
                      <p:cNvPr id="0" name=""/>
                      <p:cNvPicPr/>
                      <p:nvPr/>
                    </p:nvPicPr>
                    <p:blipFill>
                      <a:blip r:embed="rId15"/>
                      <a:stretch>
                        <a:fillRect/>
                      </a:stretch>
                    </p:blipFill>
                    <p:spPr>
                      <a:xfrm>
                        <a:off x="4567261" y="4265407"/>
                        <a:ext cx="469980" cy="469980"/>
                      </a:xfrm>
                      <a:prstGeom prst="rect">
                        <a:avLst/>
                      </a:prstGeom>
                    </p:spPr>
                  </p:pic>
                </p:oleObj>
              </mc:Fallback>
            </mc:AlternateContent>
          </a:graphicData>
        </a:graphic>
      </p:graphicFrame>
    </p:spTree>
    <p:extLst>
      <p:ext uri="{BB962C8B-B14F-4D97-AF65-F5344CB8AC3E}">
        <p14:creationId xmlns:p14="http://schemas.microsoft.com/office/powerpoint/2010/main" val="328914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 calcmode="lin" valueType="num">
                                      <p:cBhvr additive="base">
                                        <p:cTn id="2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6">
                                            <p:txEl>
                                              <p:pRg st="6" end="6"/>
                                            </p:txEl>
                                          </p:spTgt>
                                        </p:tgtEl>
                                        <p:attrNameLst>
                                          <p:attrName>style.visibility</p:attrName>
                                        </p:attrNameLst>
                                      </p:cBhvr>
                                      <p:to>
                                        <p:strVal val="visible"/>
                                      </p:to>
                                    </p:set>
                                    <p:animEffect transition="in" filter="fade">
                                      <p:cBhvr>
                                        <p:cTn id="59" dur="1000"/>
                                        <p:tgtEl>
                                          <p:spTgt spid="6">
                                            <p:txEl>
                                              <p:pRg st="6" end="6"/>
                                            </p:txEl>
                                          </p:spTgt>
                                        </p:tgtEl>
                                      </p:cBhvr>
                                    </p:animEffect>
                                    <p:anim calcmode="lin" valueType="num">
                                      <p:cBhvr>
                                        <p:cTn id="60"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61" dur="1000" fill="hold"/>
                                        <p:tgtEl>
                                          <p:spTgt spid="6">
                                            <p:txEl>
                                              <p:pRg st="6" end="6"/>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6">
                                            <p:txEl>
                                              <p:pRg st="7" end="7"/>
                                            </p:txEl>
                                          </p:spTgt>
                                        </p:tgtEl>
                                        <p:attrNameLst>
                                          <p:attrName>style.visibility</p:attrName>
                                        </p:attrNameLst>
                                      </p:cBhvr>
                                      <p:to>
                                        <p:strVal val="visible"/>
                                      </p:to>
                                    </p:set>
                                    <p:animEffect transition="in" filter="fade">
                                      <p:cBhvr>
                                        <p:cTn id="64" dur="1000"/>
                                        <p:tgtEl>
                                          <p:spTgt spid="6">
                                            <p:txEl>
                                              <p:pRg st="7" end="7"/>
                                            </p:txEl>
                                          </p:spTgt>
                                        </p:tgtEl>
                                      </p:cBhvr>
                                    </p:animEffect>
                                    <p:anim calcmode="lin" valueType="num">
                                      <p:cBhvr>
                                        <p:cTn id="65"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66" dur="1000" fill="hold"/>
                                        <p:tgtEl>
                                          <p:spTgt spid="6">
                                            <p:txEl>
                                              <p:pRg st="7" end="7"/>
                                            </p:txEl>
                                          </p:spTgt>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6">
                                            <p:txEl>
                                              <p:pRg st="8" end="8"/>
                                            </p:txEl>
                                          </p:spTgt>
                                        </p:tgtEl>
                                        <p:attrNameLst>
                                          <p:attrName>style.visibility</p:attrName>
                                        </p:attrNameLst>
                                      </p:cBhvr>
                                      <p:to>
                                        <p:strVal val="visible"/>
                                      </p:to>
                                    </p:set>
                                    <p:animEffect transition="in" filter="fade">
                                      <p:cBhvr>
                                        <p:cTn id="69" dur="1000"/>
                                        <p:tgtEl>
                                          <p:spTgt spid="6">
                                            <p:txEl>
                                              <p:pRg st="8" end="8"/>
                                            </p:txEl>
                                          </p:spTgt>
                                        </p:tgtEl>
                                      </p:cBhvr>
                                    </p:animEffect>
                                    <p:anim calcmode="lin" valueType="num">
                                      <p:cBhvr>
                                        <p:cTn id="70"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71" dur="1000" fill="hold"/>
                                        <p:tgtEl>
                                          <p:spTgt spid="6">
                                            <p:txEl>
                                              <p:pRg st="8" end="8"/>
                                            </p:txEl>
                                          </p:spTgt>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6">
                                            <p:txEl>
                                              <p:pRg st="9" end="9"/>
                                            </p:txEl>
                                          </p:spTgt>
                                        </p:tgtEl>
                                        <p:attrNameLst>
                                          <p:attrName>style.visibility</p:attrName>
                                        </p:attrNameLst>
                                      </p:cBhvr>
                                      <p:to>
                                        <p:strVal val="visible"/>
                                      </p:to>
                                    </p:set>
                                    <p:animEffect transition="in" filter="fade">
                                      <p:cBhvr>
                                        <p:cTn id="74" dur="1000"/>
                                        <p:tgtEl>
                                          <p:spTgt spid="6">
                                            <p:txEl>
                                              <p:pRg st="9" end="9"/>
                                            </p:txEl>
                                          </p:spTgt>
                                        </p:tgtEl>
                                      </p:cBhvr>
                                    </p:animEffect>
                                    <p:anim calcmode="lin" valueType="num">
                                      <p:cBhvr>
                                        <p:cTn id="75"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76"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1000"/>
                                        <p:tgtEl>
                                          <p:spTgt spid="20"/>
                                        </p:tgtEl>
                                      </p:cBhvr>
                                    </p:animEffect>
                                    <p:anim calcmode="lin" valueType="num">
                                      <p:cBhvr>
                                        <p:cTn id="82" dur="1000" fill="hold"/>
                                        <p:tgtEl>
                                          <p:spTgt spid="20"/>
                                        </p:tgtEl>
                                        <p:attrNameLst>
                                          <p:attrName>ppt_x</p:attrName>
                                        </p:attrNameLst>
                                      </p:cBhvr>
                                      <p:tavLst>
                                        <p:tav tm="0">
                                          <p:val>
                                            <p:strVal val="#ppt_x"/>
                                          </p:val>
                                        </p:tav>
                                        <p:tav tm="100000">
                                          <p:val>
                                            <p:strVal val="#ppt_x"/>
                                          </p:val>
                                        </p:tav>
                                      </p:tavLst>
                                    </p:anim>
                                    <p:anim calcmode="lin" valueType="num">
                                      <p:cBhvr>
                                        <p:cTn id="8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6">
                                            <p:txEl>
                                              <p:pRg st="10" end="10"/>
                                            </p:txEl>
                                          </p:spTgt>
                                        </p:tgtEl>
                                        <p:attrNameLst>
                                          <p:attrName>style.visibility</p:attrName>
                                        </p:attrNameLst>
                                      </p:cBhvr>
                                      <p:to>
                                        <p:strVal val="visible"/>
                                      </p:to>
                                    </p:set>
                                    <p:animEffect transition="in" filter="fade">
                                      <p:cBhvr>
                                        <p:cTn id="88" dur="1000"/>
                                        <p:tgtEl>
                                          <p:spTgt spid="6">
                                            <p:txEl>
                                              <p:pRg st="10" end="10"/>
                                            </p:txEl>
                                          </p:spTgt>
                                        </p:tgtEl>
                                      </p:cBhvr>
                                    </p:animEffect>
                                    <p:anim calcmode="lin" valueType="num">
                                      <p:cBhvr>
                                        <p:cTn id="89"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90"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9C2F14-0C84-ECEA-6A5F-88166B800ABD}"/>
              </a:ext>
            </a:extLst>
          </p:cNvPr>
          <p:cNvSpPr txBox="1"/>
          <p:nvPr/>
        </p:nvSpPr>
        <p:spPr>
          <a:xfrm>
            <a:off x="463446" y="357421"/>
            <a:ext cx="10054652" cy="6143157"/>
          </a:xfrm>
          <a:prstGeom prst="rect">
            <a:avLst/>
          </a:prstGeom>
          <a:noFill/>
        </p:spPr>
        <p:txBody>
          <a:bodyPr wrap="square">
            <a:spAutoFit/>
          </a:bodyPr>
          <a:lstStyle/>
          <a:p>
            <a:pPr marR="0" lvl="0" algn="just">
              <a:lnSpc>
                <a:spcPct val="107000"/>
              </a:lnSpc>
              <a:spcBef>
                <a:spcPts val="0"/>
              </a:spcBef>
              <a:spcAft>
                <a:spcPts val="0"/>
              </a:spcAft>
            </a:pPr>
            <a:r>
              <a:rPr lang="en-US" sz="2400" dirty="0">
                <a:solidFill>
                  <a:schemeClr val="bg1"/>
                </a:solidFill>
                <a:effectLst/>
                <a:latin typeface="Tahoma" panose="020B0604030504040204" pitchFamily="34" charset="0"/>
                <a:ea typeface="Calibri" panose="020F0502020204030204" pitchFamily="34" charset="0"/>
              </a:rPr>
              <a:t>12.	Two waves of same frequency but of amplitudes a and 2a 	respectively superimpose over each other. The intensity at a point  	where the phase difference is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will be</a:t>
            </a:r>
            <a:endParaRPr lang="en-IN" sz="24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1.</a:t>
            </a:r>
            <a:r>
              <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9a</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3a</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a	      4. 5a</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endParaRPr lang="en-IN" sz="2400" dirty="0">
              <a:solidFill>
                <a:schemeClr val="bg1"/>
              </a:solidFill>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13.	The phase difference between the two particles situated on both 	the sides of a node is</a:t>
            </a:r>
            <a:endParaRPr lang="en-IN" sz="2400" kern="1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r>
              <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2. 90</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3. 180</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4. 360</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p>
          <a:p>
            <a:pPr marR="0" lvl="0" algn="just">
              <a:lnSpc>
                <a:spcPct val="107000"/>
              </a:lnSpc>
              <a:spcBef>
                <a:spcPts val="0"/>
              </a:spcBef>
              <a:spcAft>
                <a:spcPts val="0"/>
              </a:spcAft>
            </a:pPr>
            <a:endParaRPr lang="en-US" sz="2400" kern="100" dirty="0">
              <a:solidFill>
                <a:schemeClr val="bg1"/>
              </a:solidFill>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14.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In stationary wave in strings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Energy is uniform distributed</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indent="-22860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Energy is maximum at nodes and minimum at antinodes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indent="-22860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Energy is minimum at nodes and maximum at antinodes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indent="-22860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4. Alternating maxima and minima of energy are produced at 	    nodes and antinodes</a:t>
            </a:r>
            <a:endParaRPr lang="en-IN" sz="2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6" name="Object 5">
            <a:extLst>
              <a:ext uri="{FF2B5EF4-FFF2-40B4-BE49-F238E27FC236}">
                <a16:creationId xmlns:a16="http://schemas.microsoft.com/office/drawing/2014/main" id="{69352D6A-0227-CBA6-74E2-E43BB46A4616}"/>
              </a:ext>
            </a:extLst>
          </p:cNvPr>
          <p:cNvGraphicFramePr>
            <a:graphicFrameLocks noChangeAspect="1"/>
          </p:cNvGraphicFramePr>
          <p:nvPr>
            <p:extLst>
              <p:ext uri="{D42A27DB-BD31-4B8C-83A1-F6EECF244321}">
                <p14:modId xmlns:p14="http://schemas.microsoft.com/office/powerpoint/2010/main" val="2913129407"/>
              </p:ext>
            </p:extLst>
          </p:nvPr>
        </p:nvGraphicFramePr>
        <p:xfrm>
          <a:off x="5490772" y="1023453"/>
          <a:ext cx="426855" cy="739635"/>
        </p:xfrm>
        <a:graphic>
          <a:graphicData uri="http://schemas.openxmlformats.org/presentationml/2006/ole">
            <mc:AlternateContent xmlns:mc="http://schemas.openxmlformats.org/markup-compatibility/2006">
              <mc:Choice xmlns:v="urn:schemas-microsoft-com:vml" Requires="v">
                <p:oleObj name="Equation" r:id="rId2" imgW="183574" imgH="318688" progId="Equation.DSMT4">
                  <p:embed/>
                </p:oleObj>
              </mc:Choice>
              <mc:Fallback>
                <p:oleObj name="Equation" r:id="rId2" imgW="183574" imgH="318688" progId="Equation.DSMT4">
                  <p:embed/>
                  <p:pic>
                    <p:nvPicPr>
                      <p:cNvPr id="0" name=""/>
                      <p:cNvPicPr/>
                      <p:nvPr/>
                    </p:nvPicPr>
                    <p:blipFill>
                      <a:blip r:embed="rId3"/>
                      <a:stretch>
                        <a:fillRect/>
                      </a:stretch>
                    </p:blipFill>
                    <p:spPr>
                      <a:xfrm>
                        <a:off x="5490772" y="1023453"/>
                        <a:ext cx="426855" cy="739635"/>
                      </a:xfrm>
                      <a:prstGeom prst="rect">
                        <a:avLst/>
                      </a:prstGeom>
                    </p:spPr>
                  </p:pic>
                </p:oleObj>
              </mc:Fallback>
            </mc:AlternateContent>
          </a:graphicData>
        </a:graphic>
      </p:graphicFrame>
    </p:spTree>
    <p:extLst>
      <p:ext uri="{BB962C8B-B14F-4D97-AF65-F5344CB8AC3E}">
        <p14:creationId xmlns:p14="http://schemas.microsoft.com/office/powerpoint/2010/main" val="3839358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down)">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circle(in)">
                                      <p:cBhvr>
                                        <p:cTn id="32" dur="20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circle(in)">
                                      <p:cBhvr>
                                        <p:cTn id="37" dur="20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circle(in)">
                                      <p:cBhvr>
                                        <p:cTn id="42" dur="2000"/>
                                        <p:tgtEl>
                                          <p:spTgt spid="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Effect transition="in" filter="circle(in)">
                                      <p:cBhvr>
                                        <p:cTn id="47" dur="2000"/>
                                        <p:tgtEl>
                                          <p:spTgt spid="5">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5">
                                            <p:txEl>
                                              <p:pRg st="10" end="10"/>
                                            </p:txEl>
                                          </p:spTgt>
                                        </p:tgtEl>
                                        <p:attrNameLst>
                                          <p:attrName>style.visibility</p:attrName>
                                        </p:attrNameLst>
                                      </p:cBhvr>
                                      <p:to>
                                        <p:strVal val="visible"/>
                                      </p:to>
                                    </p:set>
                                    <p:animEffect transition="in" filter="circle(in)">
                                      <p:cBhvr>
                                        <p:cTn id="52" dur="20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0C37C12-76F5-9D94-9977-09D4FBD4BD1B}"/>
              </a:ext>
            </a:extLst>
          </p:cNvPr>
          <p:cNvSpPr txBox="1"/>
          <p:nvPr/>
        </p:nvSpPr>
        <p:spPr>
          <a:xfrm>
            <a:off x="513101" y="403363"/>
            <a:ext cx="10469224" cy="6025880"/>
          </a:xfrm>
          <a:prstGeom prst="rect">
            <a:avLst/>
          </a:prstGeom>
          <a:noFill/>
        </p:spPr>
        <p:txBody>
          <a:bodyPr wrap="square">
            <a:spAutoFit/>
          </a:bodyPr>
          <a:lstStyle/>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15.	S Standing waves are produced in a 10m long stretched string. If the 	string vibrates in 5 segments and the wave velocity is 20m/s, the 	frequency is</a:t>
            </a:r>
            <a:endParaRPr lang="en-IN" sz="2400" kern="1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r>
              <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2Hz		2. 4Hz	    	3. 5Hz         4. 10Hz</a:t>
            </a:r>
          </a:p>
          <a:p>
            <a:pPr marR="0" lvl="0" algn="just">
              <a:lnSpc>
                <a:spcPct val="107000"/>
              </a:lnSpc>
              <a:spcBef>
                <a:spcPts val="0"/>
              </a:spcBef>
              <a:spcAft>
                <a:spcPts val="0"/>
              </a:spcAft>
            </a:pP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16.	A string is producing transverse vibration whose equation is y=0.021 	sin (x+30t), where x and y are in meter and t in second. If the linear 	density of the string is 1.3 x 10</a:t>
            </a:r>
            <a:r>
              <a:rPr lang="en-US" sz="2400" kern="100" baseline="30000" dirty="0">
                <a:solidFill>
                  <a:schemeClr val="bg1"/>
                </a:solidFill>
                <a:effectLst/>
                <a:latin typeface="Tahoma" panose="020B0604030504040204" pitchFamily="34" charset="0"/>
                <a:ea typeface="Tahoma" panose="020B0604030504040204" pitchFamily="34" charset="0"/>
                <a:cs typeface="Tahoma" panose="020B0604030504040204" pitchFamily="34" charset="0"/>
              </a:rPr>
              <a:t>-4</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kg/m, then the tension in the string 	in N will be</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50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10		2. 0.5	   	3. 1	         4. 0.117</a:t>
            </a:r>
          </a:p>
          <a:p>
            <a:pPr marL="228600" marR="0" algn="just">
              <a:lnSpc>
                <a:spcPct val="150000"/>
              </a:lnSpc>
              <a:spcBef>
                <a:spcPts val="0"/>
              </a:spcBef>
              <a:spcAft>
                <a:spcPts val="0"/>
              </a:spcAft>
            </a:pP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17.	If vibrations of a string are to be increased by a factor of two, then 	tension in the string must be made</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50000"/>
              </a:lnSpc>
              <a:spcBef>
                <a:spcPts val="0"/>
              </a:spcBef>
              <a:spcAft>
                <a:spcPts val="80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Half		2. Twice	3. Four times		4. Eight times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9284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heel(1)">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heel(1)">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randombar(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randombar(horizontal)">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 calcmode="lin" valueType="num">
                                      <p:cBhvr>
                                        <p:cTn id="27" dur="1000" fill="hold"/>
                                        <p:tgtEl>
                                          <p:spTgt spid="6">
                                            <p:txEl>
                                              <p:pRg st="6" end="6"/>
                                            </p:txEl>
                                          </p:spTgt>
                                        </p:tgtEl>
                                        <p:attrNameLst>
                                          <p:attrName>ppt_w</p:attrName>
                                        </p:attrNameLst>
                                      </p:cBhvr>
                                      <p:tavLst>
                                        <p:tav tm="0">
                                          <p:val>
                                            <p:fltVal val="0"/>
                                          </p:val>
                                        </p:tav>
                                        <p:tav tm="100000">
                                          <p:val>
                                            <p:strVal val="#ppt_w"/>
                                          </p:val>
                                        </p:tav>
                                      </p:tavLst>
                                    </p:anim>
                                    <p:anim calcmode="lin" valueType="num">
                                      <p:cBhvr>
                                        <p:cTn id="28" dur="1000" fill="hold"/>
                                        <p:tgtEl>
                                          <p:spTgt spid="6">
                                            <p:txEl>
                                              <p:pRg st="6" end="6"/>
                                            </p:txEl>
                                          </p:spTgt>
                                        </p:tgtEl>
                                        <p:attrNameLst>
                                          <p:attrName>ppt_h</p:attrName>
                                        </p:attrNameLst>
                                      </p:cBhvr>
                                      <p:tavLst>
                                        <p:tav tm="0">
                                          <p:val>
                                            <p:fltVal val="0"/>
                                          </p:val>
                                        </p:tav>
                                        <p:tav tm="100000">
                                          <p:val>
                                            <p:strVal val="#ppt_h"/>
                                          </p:val>
                                        </p:tav>
                                      </p:tavLst>
                                    </p:anim>
                                    <p:anim calcmode="lin" valueType="num">
                                      <p:cBhvr>
                                        <p:cTn id="29" dur="1000" fill="hold"/>
                                        <p:tgtEl>
                                          <p:spTgt spid="6">
                                            <p:txEl>
                                              <p:pRg st="6" end="6"/>
                                            </p:txEl>
                                          </p:spTgt>
                                        </p:tgtEl>
                                        <p:attrNameLst>
                                          <p:attrName>style.rotation</p:attrName>
                                        </p:attrNameLst>
                                      </p:cBhvr>
                                      <p:tavLst>
                                        <p:tav tm="0">
                                          <p:val>
                                            <p:fltVal val="90"/>
                                          </p:val>
                                        </p:tav>
                                        <p:tav tm="100000">
                                          <p:val>
                                            <p:fltVal val="0"/>
                                          </p:val>
                                        </p:tav>
                                      </p:tavLst>
                                    </p:anim>
                                    <p:animEffect transition="in" filter="fade">
                                      <p:cBhvr>
                                        <p:cTn id="30" dur="1000"/>
                                        <p:tgtEl>
                                          <p:spTgt spid="6">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 calcmode="lin" valueType="num">
                                      <p:cBhvr>
                                        <p:cTn id="35" dur="1000" fill="hold"/>
                                        <p:tgtEl>
                                          <p:spTgt spid="6">
                                            <p:txEl>
                                              <p:pRg st="7" end="7"/>
                                            </p:txEl>
                                          </p:spTgt>
                                        </p:tgtEl>
                                        <p:attrNameLst>
                                          <p:attrName>ppt_w</p:attrName>
                                        </p:attrNameLst>
                                      </p:cBhvr>
                                      <p:tavLst>
                                        <p:tav tm="0">
                                          <p:val>
                                            <p:fltVal val="0"/>
                                          </p:val>
                                        </p:tav>
                                        <p:tav tm="100000">
                                          <p:val>
                                            <p:strVal val="#ppt_w"/>
                                          </p:val>
                                        </p:tav>
                                      </p:tavLst>
                                    </p:anim>
                                    <p:anim calcmode="lin" valueType="num">
                                      <p:cBhvr>
                                        <p:cTn id="36" dur="1000" fill="hold"/>
                                        <p:tgtEl>
                                          <p:spTgt spid="6">
                                            <p:txEl>
                                              <p:pRg st="7" end="7"/>
                                            </p:txEl>
                                          </p:spTgt>
                                        </p:tgtEl>
                                        <p:attrNameLst>
                                          <p:attrName>ppt_h</p:attrName>
                                        </p:attrNameLst>
                                      </p:cBhvr>
                                      <p:tavLst>
                                        <p:tav tm="0">
                                          <p:val>
                                            <p:fltVal val="0"/>
                                          </p:val>
                                        </p:tav>
                                        <p:tav tm="100000">
                                          <p:val>
                                            <p:strVal val="#ppt_h"/>
                                          </p:val>
                                        </p:tav>
                                      </p:tavLst>
                                    </p:anim>
                                    <p:anim calcmode="lin" valueType="num">
                                      <p:cBhvr>
                                        <p:cTn id="37" dur="1000" fill="hold"/>
                                        <p:tgtEl>
                                          <p:spTgt spid="6">
                                            <p:txEl>
                                              <p:pRg st="7" end="7"/>
                                            </p:txEl>
                                          </p:spTgt>
                                        </p:tgtEl>
                                        <p:attrNameLst>
                                          <p:attrName>style.rotation</p:attrName>
                                        </p:attrNameLst>
                                      </p:cBhvr>
                                      <p:tavLst>
                                        <p:tav tm="0">
                                          <p:val>
                                            <p:fltVal val="90"/>
                                          </p:val>
                                        </p:tav>
                                        <p:tav tm="100000">
                                          <p:val>
                                            <p:fltVal val="0"/>
                                          </p:val>
                                        </p:tav>
                                      </p:tavLst>
                                    </p:anim>
                                    <p:animEffect transition="in" filter="fade">
                                      <p:cBhvr>
                                        <p:cTn id="38" dur="1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CBF395-A618-9841-6EE7-C6615DCF61B9}"/>
              </a:ext>
            </a:extLst>
          </p:cNvPr>
          <p:cNvSpPr txBox="1"/>
          <p:nvPr/>
        </p:nvSpPr>
        <p:spPr>
          <a:xfrm>
            <a:off x="427375" y="348632"/>
            <a:ext cx="10250149" cy="5948360"/>
          </a:xfrm>
          <a:prstGeom prst="rect">
            <a:avLst/>
          </a:prstGeom>
          <a:noFill/>
        </p:spPr>
        <p:txBody>
          <a:bodyPr wrap="square">
            <a:spAutoFit/>
          </a:bodyPr>
          <a:lstStyle/>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18.	A string in musical instrument is 50cm long and its fundamental 	frequency is 800 Hz. If a frequency of 1000 Hz is to be produced, 	then required length of string is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50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62.5cm		2. 50cm	    3. 40cm		4. 37.5cm</a:t>
            </a:r>
          </a:p>
          <a:p>
            <a:pPr marL="228600" marR="0" algn="just">
              <a:lnSpc>
                <a:spcPct val="150000"/>
              </a:lnSpc>
              <a:spcBef>
                <a:spcPts val="0"/>
              </a:spcBef>
              <a:spcAft>
                <a:spcPts val="0"/>
              </a:spcAft>
            </a:pP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19.	In a sinusoidal wave, the time required for a particular point to 	move from maximum displacement to zero displacement is 0.170 	second. The frequency of the wave is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50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1.47 Hz		2. 0.36Hz    	     3. 0.73Hz		4. 2.49Hz</a:t>
            </a:r>
          </a:p>
          <a:p>
            <a:pPr marL="228600" marR="0" algn="just">
              <a:lnSpc>
                <a:spcPct val="150000"/>
              </a:lnSpc>
              <a:spcBef>
                <a:spcPts val="0"/>
              </a:spcBef>
              <a:spcAft>
                <a:spcPts val="0"/>
              </a:spcAft>
            </a:pP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20.	A stone is dropped into a lake from a tower 500 </a:t>
            </a:r>
            <a:r>
              <a:rPr lang="en-US" sz="2400" kern="1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metre</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high. The 	sound of the splash will be heard by the man approximately after</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50000"/>
              </a:lnSpc>
              <a:spcBef>
                <a:spcPts val="0"/>
              </a:spcBef>
              <a:spcAft>
                <a:spcPts val="80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11.5s		2. 21s	    	 </a:t>
            </a:r>
            <a:r>
              <a:rPr lang="en-US"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10s		4. 14s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2583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wipe(down)">
                                      <p:cBhvr>
                                        <p:cTn id="21" dur="580">
                                          <p:stCondLst>
                                            <p:cond delay="0"/>
                                          </p:stCondLst>
                                        </p:cTn>
                                        <p:tgtEl>
                                          <p:spTgt spid="5">
                                            <p:txEl>
                                              <p:pRg st="3" end="3"/>
                                            </p:txEl>
                                          </p:spTgt>
                                        </p:tgtEl>
                                      </p:cBhvr>
                                    </p:animEffect>
                                    <p:anim calcmode="lin" valueType="num">
                                      <p:cBhvr>
                                        <p:cTn id="22" dur="1822" tmFilter="0,0; 0.14,0.36; 0.43,0.73; 0.71,0.91; 1.0,1.0">
                                          <p:stCondLst>
                                            <p:cond delay="0"/>
                                          </p:stCondLst>
                                        </p:cTn>
                                        <p:tgtEl>
                                          <p:spTgt spid="5">
                                            <p:txEl>
                                              <p:pRg st="3" end="3"/>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
                                            <p:txEl>
                                              <p:pRg st="3" end="3"/>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
                                            <p:txEl>
                                              <p:pRg st="3" end="3"/>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
                                            <p:txEl>
                                              <p:pRg st="3" end="3"/>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
                                            <p:txEl>
                                              <p:pRg st="3" end="3"/>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5">
                                            <p:txEl>
                                              <p:pRg st="3" end="3"/>
                                            </p:txEl>
                                          </p:spTgt>
                                        </p:tgtEl>
                                      </p:cBhvr>
                                      <p:to x="100000" y="60000"/>
                                    </p:animScale>
                                    <p:animScale>
                                      <p:cBhvr>
                                        <p:cTn id="28" dur="166" decel="50000">
                                          <p:stCondLst>
                                            <p:cond delay="676"/>
                                          </p:stCondLst>
                                        </p:cTn>
                                        <p:tgtEl>
                                          <p:spTgt spid="5">
                                            <p:txEl>
                                              <p:pRg st="3" end="3"/>
                                            </p:txEl>
                                          </p:spTgt>
                                        </p:tgtEl>
                                      </p:cBhvr>
                                      <p:to x="100000" y="100000"/>
                                    </p:animScale>
                                    <p:animScale>
                                      <p:cBhvr>
                                        <p:cTn id="29" dur="26">
                                          <p:stCondLst>
                                            <p:cond delay="1312"/>
                                          </p:stCondLst>
                                        </p:cTn>
                                        <p:tgtEl>
                                          <p:spTgt spid="5">
                                            <p:txEl>
                                              <p:pRg st="3" end="3"/>
                                            </p:txEl>
                                          </p:spTgt>
                                        </p:tgtEl>
                                      </p:cBhvr>
                                      <p:to x="100000" y="80000"/>
                                    </p:animScale>
                                    <p:animScale>
                                      <p:cBhvr>
                                        <p:cTn id="30" dur="166" decel="50000">
                                          <p:stCondLst>
                                            <p:cond delay="1338"/>
                                          </p:stCondLst>
                                        </p:cTn>
                                        <p:tgtEl>
                                          <p:spTgt spid="5">
                                            <p:txEl>
                                              <p:pRg st="3" end="3"/>
                                            </p:txEl>
                                          </p:spTgt>
                                        </p:tgtEl>
                                      </p:cBhvr>
                                      <p:to x="100000" y="100000"/>
                                    </p:animScale>
                                    <p:animScale>
                                      <p:cBhvr>
                                        <p:cTn id="31" dur="26">
                                          <p:stCondLst>
                                            <p:cond delay="1642"/>
                                          </p:stCondLst>
                                        </p:cTn>
                                        <p:tgtEl>
                                          <p:spTgt spid="5">
                                            <p:txEl>
                                              <p:pRg st="3" end="3"/>
                                            </p:txEl>
                                          </p:spTgt>
                                        </p:tgtEl>
                                      </p:cBhvr>
                                      <p:to x="100000" y="90000"/>
                                    </p:animScale>
                                    <p:animScale>
                                      <p:cBhvr>
                                        <p:cTn id="32" dur="166" decel="50000">
                                          <p:stCondLst>
                                            <p:cond delay="1668"/>
                                          </p:stCondLst>
                                        </p:cTn>
                                        <p:tgtEl>
                                          <p:spTgt spid="5">
                                            <p:txEl>
                                              <p:pRg st="3" end="3"/>
                                            </p:txEl>
                                          </p:spTgt>
                                        </p:tgtEl>
                                      </p:cBhvr>
                                      <p:to x="100000" y="100000"/>
                                    </p:animScale>
                                    <p:animScale>
                                      <p:cBhvr>
                                        <p:cTn id="33" dur="26">
                                          <p:stCondLst>
                                            <p:cond delay="1808"/>
                                          </p:stCondLst>
                                        </p:cTn>
                                        <p:tgtEl>
                                          <p:spTgt spid="5">
                                            <p:txEl>
                                              <p:pRg st="3" end="3"/>
                                            </p:txEl>
                                          </p:spTgt>
                                        </p:tgtEl>
                                      </p:cBhvr>
                                      <p:to x="100000" y="95000"/>
                                    </p:animScale>
                                    <p:animScale>
                                      <p:cBhvr>
                                        <p:cTn id="34" dur="166" decel="50000">
                                          <p:stCondLst>
                                            <p:cond delay="1834"/>
                                          </p:stCondLst>
                                        </p:cTn>
                                        <p:tgtEl>
                                          <p:spTgt spid="5">
                                            <p:txEl>
                                              <p:pRg st="3" end="3"/>
                                            </p:txEl>
                                          </p:spTgt>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Effect transition="in" filter="wipe(down)">
                                      <p:cBhvr>
                                        <p:cTn id="39" dur="580">
                                          <p:stCondLst>
                                            <p:cond delay="0"/>
                                          </p:stCondLst>
                                        </p:cTn>
                                        <p:tgtEl>
                                          <p:spTgt spid="5">
                                            <p:txEl>
                                              <p:pRg st="4" end="4"/>
                                            </p:txEl>
                                          </p:spTgt>
                                        </p:tgtEl>
                                      </p:cBhvr>
                                    </p:animEffect>
                                    <p:anim calcmode="lin" valueType="num">
                                      <p:cBhvr>
                                        <p:cTn id="40" dur="1822" tmFilter="0,0; 0.14,0.36; 0.43,0.73; 0.71,0.91; 1.0,1.0">
                                          <p:stCondLst>
                                            <p:cond delay="0"/>
                                          </p:stCondLst>
                                        </p:cTn>
                                        <p:tgtEl>
                                          <p:spTgt spid="5">
                                            <p:txEl>
                                              <p:pRg st="4" end="4"/>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xEl>
                                              <p:pRg st="4" end="4"/>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xEl>
                                              <p:pRg st="4" end="4"/>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xEl>
                                              <p:pRg st="4" end="4"/>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xEl>
                                              <p:pRg st="4" end="4"/>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xEl>
                                              <p:pRg st="4" end="4"/>
                                            </p:txEl>
                                          </p:spTgt>
                                        </p:tgtEl>
                                      </p:cBhvr>
                                      <p:to x="100000" y="60000"/>
                                    </p:animScale>
                                    <p:animScale>
                                      <p:cBhvr>
                                        <p:cTn id="46" dur="166" decel="50000">
                                          <p:stCondLst>
                                            <p:cond delay="676"/>
                                          </p:stCondLst>
                                        </p:cTn>
                                        <p:tgtEl>
                                          <p:spTgt spid="5">
                                            <p:txEl>
                                              <p:pRg st="4" end="4"/>
                                            </p:txEl>
                                          </p:spTgt>
                                        </p:tgtEl>
                                      </p:cBhvr>
                                      <p:to x="100000" y="100000"/>
                                    </p:animScale>
                                    <p:animScale>
                                      <p:cBhvr>
                                        <p:cTn id="47" dur="26">
                                          <p:stCondLst>
                                            <p:cond delay="1312"/>
                                          </p:stCondLst>
                                        </p:cTn>
                                        <p:tgtEl>
                                          <p:spTgt spid="5">
                                            <p:txEl>
                                              <p:pRg st="4" end="4"/>
                                            </p:txEl>
                                          </p:spTgt>
                                        </p:tgtEl>
                                      </p:cBhvr>
                                      <p:to x="100000" y="80000"/>
                                    </p:animScale>
                                    <p:animScale>
                                      <p:cBhvr>
                                        <p:cTn id="48" dur="166" decel="50000">
                                          <p:stCondLst>
                                            <p:cond delay="1338"/>
                                          </p:stCondLst>
                                        </p:cTn>
                                        <p:tgtEl>
                                          <p:spTgt spid="5">
                                            <p:txEl>
                                              <p:pRg st="4" end="4"/>
                                            </p:txEl>
                                          </p:spTgt>
                                        </p:tgtEl>
                                      </p:cBhvr>
                                      <p:to x="100000" y="100000"/>
                                    </p:animScale>
                                    <p:animScale>
                                      <p:cBhvr>
                                        <p:cTn id="49" dur="26">
                                          <p:stCondLst>
                                            <p:cond delay="1642"/>
                                          </p:stCondLst>
                                        </p:cTn>
                                        <p:tgtEl>
                                          <p:spTgt spid="5">
                                            <p:txEl>
                                              <p:pRg st="4" end="4"/>
                                            </p:txEl>
                                          </p:spTgt>
                                        </p:tgtEl>
                                      </p:cBhvr>
                                      <p:to x="100000" y="90000"/>
                                    </p:animScale>
                                    <p:animScale>
                                      <p:cBhvr>
                                        <p:cTn id="50" dur="166" decel="50000">
                                          <p:stCondLst>
                                            <p:cond delay="1668"/>
                                          </p:stCondLst>
                                        </p:cTn>
                                        <p:tgtEl>
                                          <p:spTgt spid="5">
                                            <p:txEl>
                                              <p:pRg st="4" end="4"/>
                                            </p:txEl>
                                          </p:spTgt>
                                        </p:tgtEl>
                                      </p:cBhvr>
                                      <p:to x="100000" y="100000"/>
                                    </p:animScale>
                                    <p:animScale>
                                      <p:cBhvr>
                                        <p:cTn id="51" dur="26">
                                          <p:stCondLst>
                                            <p:cond delay="1808"/>
                                          </p:stCondLst>
                                        </p:cTn>
                                        <p:tgtEl>
                                          <p:spTgt spid="5">
                                            <p:txEl>
                                              <p:pRg st="4" end="4"/>
                                            </p:txEl>
                                          </p:spTgt>
                                        </p:tgtEl>
                                      </p:cBhvr>
                                      <p:to x="100000" y="95000"/>
                                    </p:animScale>
                                    <p:animScale>
                                      <p:cBhvr>
                                        <p:cTn id="52" dur="166" decel="50000">
                                          <p:stCondLst>
                                            <p:cond delay="1834"/>
                                          </p:stCondLst>
                                        </p:cTn>
                                        <p:tgtEl>
                                          <p:spTgt spid="5">
                                            <p:txEl>
                                              <p:pRg st="4" end="4"/>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5">
                                            <p:txEl>
                                              <p:pRg st="6" end="6"/>
                                            </p:txEl>
                                          </p:spTgt>
                                        </p:tgtEl>
                                        <p:attrNameLst>
                                          <p:attrName>style.visibility</p:attrName>
                                        </p:attrNameLst>
                                      </p:cBhvr>
                                      <p:to>
                                        <p:strVal val="visible"/>
                                      </p:to>
                                    </p:set>
                                    <p:anim calcmode="lin" valueType="num">
                                      <p:cBhvr additive="base">
                                        <p:cTn id="5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5">
                                            <p:txEl>
                                              <p:pRg st="7" end="7"/>
                                            </p:txEl>
                                          </p:spTgt>
                                        </p:tgtEl>
                                        <p:attrNameLst>
                                          <p:attrName>style.visibility</p:attrName>
                                        </p:attrNameLst>
                                      </p:cBhvr>
                                      <p:to>
                                        <p:strVal val="visible"/>
                                      </p:to>
                                    </p:set>
                                    <p:anim calcmode="lin" valueType="num">
                                      <p:cBhvr additive="base">
                                        <p:cTn id="6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461A90-1872-1E94-A3A4-674AFB3AC906}"/>
              </a:ext>
            </a:extLst>
          </p:cNvPr>
          <p:cNvSpPr txBox="1"/>
          <p:nvPr/>
        </p:nvSpPr>
        <p:spPr>
          <a:xfrm>
            <a:off x="576340" y="271772"/>
            <a:ext cx="9949722" cy="6009402"/>
          </a:xfrm>
          <a:prstGeom prst="rect">
            <a:avLst/>
          </a:prstGeom>
          <a:noFill/>
        </p:spPr>
        <p:txBody>
          <a:bodyPr wrap="square">
            <a:spAutoFit/>
          </a:bodyPr>
          <a:lstStyle/>
          <a:p>
            <a:pPr marR="0" lvl="0" algn="just">
              <a:lnSpc>
                <a:spcPct val="107000"/>
              </a:lnSpc>
              <a:spcBef>
                <a:spcPts val="0"/>
              </a:spcBef>
              <a:spcAft>
                <a:spcPts val="80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21.	When sound waves travel from air to water, which of the 	following  remains constant </a:t>
            </a: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Velocity			2. Frequency</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50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3. Wavelength		4. All the above</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endPar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r>
              <a:rPr lang="en-US"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22.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If velocity of sound in a gas is 360m/s and the distance between 	a compression and the nearest rarefaction is 1m, then the 	frequency of sound is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50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90Hz		2. 180Hz	  3. 360Hz	    4. 720Hz</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endPar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r>
              <a:rPr lang="en-US"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23.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 speed of a wave in a certain medium is 960m/s. If 3600 	waves pass over a certain point of the medium in 1 minute, the 	wavelength is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1. 2 </a:t>
            </a:r>
            <a:r>
              <a:rPr lang="en-US" sz="2400" kern="1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metre</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2. 4 </a:t>
            </a:r>
            <a:r>
              <a:rPr lang="en-US" sz="2400" kern="1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metre</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3. 8 </a:t>
            </a:r>
            <a:r>
              <a:rPr lang="en-US" sz="2400" kern="1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metre</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4. 16 </a:t>
            </a:r>
            <a:r>
              <a:rPr lang="en-US" sz="2400" kern="1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metre</a:t>
            </a:r>
            <a:endParaRPr lang="en-IN" sz="36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49893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barn(inVertical)">
                                      <p:cBhvr>
                                        <p:cTn id="28" dur="500"/>
                                        <p:tgtEl>
                                          <p:spTgt spid="6">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barn(inVertical)">
                                      <p:cBhvr>
                                        <p:cTn id="33" dur="500"/>
                                        <p:tgtEl>
                                          <p:spTgt spid="6">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6">
                                            <p:txEl>
                                              <p:pRg st="7" end="7"/>
                                            </p:txEl>
                                          </p:spTgt>
                                        </p:tgtEl>
                                        <p:attrNameLst>
                                          <p:attrName>style.visibility</p:attrName>
                                        </p:attrNameLst>
                                      </p:cBhvr>
                                      <p:to>
                                        <p:strVal val="visible"/>
                                      </p:to>
                                    </p:set>
                                    <p:animEffect transition="in" filter="wipe(down)">
                                      <p:cBhvr>
                                        <p:cTn id="38" dur="500"/>
                                        <p:tgtEl>
                                          <p:spTgt spid="6">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6">
                                            <p:txEl>
                                              <p:pRg st="8" end="8"/>
                                            </p:txEl>
                                          </p:spTgt>
                                        </p:tgtEl>
                                        <p:attrNameLst>
                                          <p:attrName>style.visibility</p:attrName>
                                        </p:attrNameLst>
                                      </p:cBhvr>
                                      <p:to>
                                        <p:strVal val="visible"/>
                                      </p:to>
                                    </p:set>
                                    <p:animEffect transition="in" filter="wipe(down)">
                                      <p:cBhvr>
                                        <p:cTn id="43"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31CF4B-CC1B-3628-E1F5-65B8CB7B9652}"/>
              </a:ext>
            </a:extLst>
          </p:cNvPr>
          <p:cNvSpPr txBox="1"/>
          <p:nvPr/>
        </p:nvSpPr>
        <p:spPr>
          <a:xfrm>
            <a:off x="113050" y="101848"/>
            <a:ext cx="10764499" cy="6711453"/>
          </a:xfrm>
          <a:prstGeom prst="rect">
            <a:avLst/>
          </a:prstGeom>
          <a:noFill/>
        </p:spPr>
        <p:txBody>
          <a:bodyPr wrap="square">
            <a:spAutoFit/>
          </a:bodyPr>
          <a:lstStyle/>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24.	The frequency of a tunning fork is 384 per second and velocity of 	sound in air is 352m/s. How far the sound has traversed while fork 	completes 36 vibration</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3m			2. 13m	3. 23m	4. 33m</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25.	The waves in which the particles of the medium vibrate in a direction 	perpendicular to the direction of wave motion is known as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Transverse wave			2. Longitudinal waves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Propagated waves		4. None of these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26.	As a wave propagates choose incorrect statement:</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The wave intensity remains constant for a plane wave</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The wave intensity decreases as the inverse of the distance 			from the source for a spherical wave</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The wave intensity decreases as the inverse square of the 			distance from the source for a spherical wave</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07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(4)	Total intensity of the spherical wave over the spherical surface 		centered at the source remains 	constant at all times.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77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heel(1)">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heel(1)">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heel(1)">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randombar(horizontal)">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randombar(horizontal)">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randombar(horizontal)">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randombar(horizontal)">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randombar(horizontal)">
                                      <p:cBhvr>
                                        <p:cTn id="5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773EF38-EF2C-5F4B-37E8-F67B47F4B693}"/>
              </a:ext>
            </a:extLst>
          </p:cNvPr>
          <p:cNvSpPr txBox="1"/>
          <p:nvPr/>
        </p:nvSpPr>
        <p:spPr>
          <a:xfrm>
            <a:off x="768245" y="512396"/>
            <a:ext cx="10595080" cy="5942909"/>
          </a:xfrm>
          <a:prstGeom prst="rect">
            <a:avLst/>
          </a:prstGeom>
          <a:noFill/>
        </p:spPr>
        <p:txBody>
          <a:bodyPr wrap="square">
            <a:spAutoFit/>
          </a:bodyPr>
          <a:lstStyle/>
          <a:p>
            <a:pPr marR="0" lvl="0" algn="just">
              <a:lnSpc>
                <a:spcPct val="107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27.	The ratio of the speed of sound in nitrogen gas to that in helium gas, 	at 300K is</a:t>
            </a:r>
          </a:p>
          <a:p>
            <a:pPr marR="0" lvl="0" algn="just">
              <a:lnSpc>
                <a:spcPct val="107000"/>
              </a:lnSpc>
              <a:spcBef>
                <a:spcPts val="0"/>
              </a:spcBef>
              <a:spcAft>
                <a:spcPts val="800"/>
              </a:spcAft>
            </a:pP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1.		2.		3.		4.</a:t>
            </a:r>
          </a:p>
          <a:p>
            <a:pPr marR="0" lvl="0" algn="just">
              <a:lnSpc>
                <a:spcPct val="107000"/>
              </a:lnSpc>
              <a:spcBef>
                <a:spcPts val="0"/>
              </a:spcBef>
              <a:spcAft>
                <a:spcPts val="800"/>
              </a:spcAft>
            </a:pPr>
            <a:endPar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28.	When two sound waves with a phase difference of </a:t>
            </a:r>
            <a:r>
              <a:rPr lang="en-US" sz="2400" kern="100" dirty="0">
                <a:solidFill>
                  <a:schemeClr val="bg1"/>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 and 	each 	having amplitude A and frequency </a:t>
            </a:r>
            <a:r>
              <a:rPr lang="en-US" sz="2400" kern="100" dirty="0">
                <a:solidFill>
                  <a:schemeClr val="bg1"/>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are superimposed on each other, 	then the maximum amplitude and frequency of resultant wave is</a:t>
            </a:r>
          </a:p>
          <a:p>
            <a:pPr algn="just">
              <a:lnSpc>
                <a:spcPct val="107000"/>
              </a:lnSpc>
              <a:spcAft>
                <a:spcPts val="800"/>
              </a:spcAft>
            </a:pP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1.		2.		3.		4.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algn="just">
              <a:lnSpc>
                <a:spcPct val="107000"/>
              </a:lnSpc>
              <a:spcAft>
                <a:spcPts val="800"/>
              </a:spcAft>
            </a:pPr>
            <a:endPar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29.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Beats are the result of </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Diffraction</a:t>
            </a:r>
            <a:r>
              <a:rPr lang="en-IN"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Destructive interference</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3. Constructive and destructive interference</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50000"/>
              </a:lnSpc>
              <a:spcBef>
                <a:spcPts val="0"/>
              </a:spcBef>
              <a:spcAft>
                <a:spcPts val="80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4. Superposition of two waves of nearly equal frequency</a:t>
            </a: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Object 6">
            <a:extLst>
              <a:ext uri="{FF2B5EF4-FFF2-40B4-BE49-F238E27FC236}">
                <a16:creationId xmlns:a16="http://schemas.microsoft.com/office/drawing/2014/main" id="{8E0DB1E0-0190-F944-F235-ED7DFFEE71A1}"/>
              </a:ext>
            </a:extLst>
          </p:cNvPr>
          <p:cNvGraphicFramePr>
            <a:graphicFrameLocks noChangeAspect="1"/>
          </p:cNvGraphicFramePr>
          <p:nvPr>
            <p:extLst>
              <p:ext uri="{D42A27DB-BD31-4B8C-83A1-F6EECF244321}">
                <p14:modId xmlns:p14="http://schemas.microsoft.com/office/powerpoint/2010/main" val="454522132"/>
              </p:ext>
            </p:extLst>
          </p:nvPr>
        </p:nvGraphicFramePr>
        <p:xfrm>
          <a:off x="2087067" y="1391797"/>
          <a:ext cx="791043" cy="479754"/>
        </p:xfrm>
        <a:graphic>
          <a:graphicData uri="http://schemas.openxmlformats.org/presentationml/2006/ole">
            <mc:AlternateContent xmlns:mc="http://schemas.openxmlformats.org/markup-compatibility/2006">
              <mc:Choice xmlns:v="urn:schemas-microsoft-com:vml" Requires="v">
                <p:oleObj name="Equation" r:id="rId2" imgW="342510" imgH="208173" progId="Equation.DSMT4">
                  <p:embed/>
                </p:oleObj>
              </mc:Choice>
              <mc:Fallback>
                <p:oleObj name="Equation" r:id="rId2" imgW="342510" imgH="208173" progId="Equation.DSMT4">
                  <p:embed/>
                  <p:pic>
                    <p:nvPicPr>
                      <p:cNvPr id="0" name=""/>
                      <p:cNvPicPr/>
                      <p:nvPr/>
                    </p:nvPicPr>
                    <p:blipFill>
                      <a:blip r:embed="rId3"/>
                      <a:stretch>
                        <a:fillRect/>
                      </a:stretch>
                    </p:blipFill>
                    <p:spPr>
                      <a:xfrm>
                        <a:off x="2087067" y="1391797"/>
                        <a:ext cx="791043" cy="479754"/>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98516E9-516B-D944-ECF8-5FCBE6842B05}"/>
              </a:ext>
            </a:extLst>
          </p:cNvPr>
          <p:cNvGraphicFramePr>
            <a:graphicFrameLocks noChangeAspect="1"/>
          </p:cNvGraphicFramePr>
          <p:nvPr>
            <p:extLst>
              <p:ext uri="{D42A27DB-BD31-4B8C-83A1-F6EECF244321}">
                <p14:modId xmlns:p14="http://schemas.microsoft.com/office/powerpoint/2010/main" val="3926177032"/>
              </p:ext>
            </p:extLst>
          </p:nvPr>
        </p:nvGraphicFramePr>
        <p:xfrm>
          <a:off x="3861370" y="1337935"/>
          <a:ext cx="791043" cy="498207"/>
        </p:xfrm>
        <a:graphic>
          <a:graphicData uri="http://schemas.openxmlformats.org/presentationml/2006/ole">
            <mc:AlternateContent xmlns:mc="http://schemas.openxmlformats.org/markup-compatibility/2006">
              <mc:Choice xmlns:v="urn:schemas-microsoft-com:vml" Requires="v">
                <p:oleObj name="Equation" r:id="rId4" imgW="330364" imgH="208173" progId="Equation.DSMT4">
                  <p:embed/>
                </p:oleObj>
              </mc:Choice>
              <mc:Fallback>
                <p:oleObj name="Equation" r:id="rId4" imgW="330364" imgH="208173" progId="Equation.DSMT4">
                  <p:embed/>
                  <p:pic>
                    <p:nvPicPr>
                      <p:cNvPr id="0" name=""/>
                      <p:cNvPicPr/>
                      <p:nvPr/>
                    </p:nvPicPr>
                    <p:blipFill>
                      <a:blip r:embed="rId5"/>
                      <a:stretch>
                        <a:fillRect/>
                      </a:stretch>
                    </p:blipFill>
                    <p:spPr>
                      <a:xfrm>
                        <a:off x="3861370" y="1337935"/>
                        <a:ext cx="791043" cy="498207"/>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B6CAA6D-8D16-D0C5-4AAD-F103972C7AE2}"/>
              </a:ext>
            </a:extLst>
          </p:cNvPr>
          <p:cNvGraphicFramePr>
            <a:graphicFrameLocks noChangeAspect="1"/>
          </p:cNvGraphicFramePr>
          <p:nvPr>
            <p:extLst>
              <p:ext uri="{D42A27DB-BD31-4B8C-83A1-F6EECF244321}">
                <p14:modId xmlns:p14="http://schemas.microsoft.com/office/powerpoint/2010/main" val="4001753155"/>
              </p:ext>
            </p:extLst>
          </p:nvPr>
        </p:nvGraphicFramePr>
        <p:xfrm>
          <a:off x="5689026" y="1363565"/>
          <a:ext cx="925110" cy="507986"/>
        </p:xfrm>
        <a:graphic>
          <a:graphicData uri="http://schemas.openxmlformats.org/presentationml/2006/ole">
            <mc:AlternateContent xmlns:mc="http://schemas.openxmlformats.org/markup-compatibility/2006">
              <mc:Choice xmlns:v="urn:schemas-microsoft-com:vml" Requires="v">
                <p:oleObj name="Equation" r:id="rId6" imgW="355002" imgH="196009" progId="Equation.DSMT4">
                  <p:embed/>
                </p:oleObj>
              </mc:Choice>
              <mc:Fallback>
                <p:oleObj name="Equation" r:id="rId6" imgW="355002" imgH="196009" progId="Equation.DSMT4">
                  <p:embed/>
                  <p:pic>
                    <p:nvPicPr>
                      <p:cNvPr id="0" name=""/>
                      <p:cNvPicPr/>
                      <p:nvPr/>
                    </p:nvPicPr>
                    <p:blipFill>
                      <a:blip r:embed="rId7"/>
                      <a:stretch>
                        <a:fillRect/>
                      </a:stretch>
                    </p:blipFill>
                    <p:spPr>
                      <a:xfrm>
                        <a:off x="5689026" y="1363565"/>
                        <a:ext cx="925110" cy="507986"/>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62C25C1B-043D-6283-B8B4-DCAC3E5AFFA7}"/>
              </a:ext>
            </a:extLst>
          </p:cNvPr>
          <p:cNvGraphicFramePr>
            <a:graphicFrameLocks noChangeAspect="1"/>
          </p:cNvGraphicFramePr>
          <p:nvPr>
            <p:extLst>
              <p:ext uri="{D42A27DB-BD31-4B8C-83A1-F6EECF244321}">
                <p14:modId xmlns:p14="http://schemas.microsoft.com/office/powerpoint/2010/main" val="582200093"/>
              </p:ext>
            </p:extLst>
          </p:nvPr>
        </p:nvGraphicFramePr>
        <p:xfrm>
          <a:off x="7533470" y="1332530"/>
          <a:ext cx="859644" cy="508348"/>
        </p:xfrm>
        <a:graphic>
          <a:graphicData uri="http://schemas.openxmlformats.org/presentationml/2006/ole">
            <mc:AlternateContent xmlns:mc="http://schemas.openxmlformats.org/markup-compatibility/2006">
              <mc:Choice xmlns:v="urn:schemas-microsoft-com:vml" Requires="v">
                <p:oleObj name="Equation" r:id="rId8" imgW="330364" imgH="196009" progId="Equation.DSMT4">
                  <p:embed/>
                </p:oleObj>
              </mc:Choice>
              <mc:Fallback>
                <p:oleObj name="Equation" r:id="rId8" imgW="330364" imgH="196009" progId="Equation.DSMT4">
                  <p:embed/>
                  <p:pic>
                    <p:nvPicPr>
                      <p:cNvPr id="0" name=""/>
                      <p:cNvPicPr/>
                      <p:nvPr/>
                    </p:nvPicPr>
                    <p:blipFill>
                      <a:blip r:embed="rId9"/>
                      <a:stretch>
                        <a:fillRect/>
                      </a:stretch>
                    </p:blipFill>
                    <p:spPr>
                      <a:xfrm>
                        <a:off x="7533470" y="1332530"/>
                        <a:ext cx="859644" cy="508348"/>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9E12C361-F6C7-26F2-3D10-806FD4E9F1D2}"/>
              </a:ext>
            </a:extLst>
          </p:cNvPr>
          <p:cNvGraphicFramePr>
            <a:graphicFrameLocks noChangeAspect="1"/>
          </p:cNvGraphicFramePr>
          <p:nvPr>
            <p:extLst>
              <p:ext uri="{D42A27DB-BD31-4B8C-83A1-F6EECF244321}">
                <p14:modId xmlns:p14="http://schemas.microsoft.com/office/powerpoint/2010/main" val="2159448772"/>
              </p:ext>
            </p:extLst>
          </p:nvPr>
        </p:nvGraphicFramePr>
        <p:xfrm>
          <a:off x="2087067" y="3577106"/>
          <a:ext cx="925110" cy="805116"/>
        </p:xfrm>
        <a:graphic>
          <a:graphicData uri="http://schemas.openxmlformats.org/presentationml/2006/ole">
            <mc:AlternateContent xmlns:mc="http://schemas.openxmlformats.org/markup-compatibility/2006">
              <mc:Choice xmlns:v="urn:schemas-microsoft-com:vml" Requires="v">
                <p:oleObj name="Equation" r:id="rId10" imgW="379294" imgH="330852" progId="Equation.DSMT4">
                  <p:embed/>
                </p:oleObj>
              </mc:Choice>
              <mc:Fallback>
                <p:oleObj name="Equation" r:id="rId10" imgW="379294" imgH="330852" progId="Equation.DSMT4">
                  <p:embed/>
                  <p:pic>
                    <p:nvPicPr>
                      <p:cNvPr id="0" name=""/>
                      <p:cNvPicPr/>
                      <p:nvPr/>
                    </p:nvPicPr>
                    <p:blipFill>
                      <a:blip r:embed="rId11"/>
                      <a:stretch>
                        <a:fillRect/>
                      </a:stretch>
                    </p:blipFill>
                    <p:spPr>
                      <a:xfrm>
                        <a:off x="2087067" y="3577106"/>
                        <a:ext cx="925110" cy="805116"/>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E05556D8-8828-FED6-342F-DC9F24272270}"/>
              </a:ext>
            </a:extLst>
          </p:cNvPr>
          <p:cNvGraphicFramePr>
            <a:graphicFrameLocks noChangeAspect="1"/>
          </p:cNvGraphicFramePr>
          <p:nvPr>
            <p:extLst>
              <p:ext uri="{D42A27DB-BD31-4B8C-83A1-F6EECF244321}">
                <p14:modId xmlns:p14="http://schemas.microsoft.com/office/powerpoint/2010/main" val="1558617975"/>
              </p:ext>
            </p:extLst>
          </p:nvPr>
        </p:nvGraphicFramePr>
        <p:xfrm>
          <a:off x="3979856" y="3495398"/>
          <a:ext cx="925110" cy="832999"/>
        </p:xfrm>
        <a:graphic>
          <a:graphicData uri="http://schemas.openxmlformats.org/presentationml/2006/ole">
            <mc:AlternateContent xmlns:mc="http://schemas.openxmlformats.org/markup-compatibility/2006">
              <mc:Choice xmlns:v="urn:schemas-microsoft-com:vml" Requires="v">
                <p:oleObj name="Equation" r:id="rId12" imgW="367148" imgH="330852" progId="Equation.DSMT4">
                  <p:embed/>
                </p:oleObj>
              </mc:Choice>
              <mc:Fallback>
                <p:oleObj name="Equation" r:id="rId12" imgW="367148" imgH="330852" progId="Equation.DSMT4">
                  <p:embed/>
                  <p:pic>
                    <p:nvPicPr>
                      <p:cNvPr id="0" name=""/>
                      <p:cNvPicPr/>
                      <p:nvPr/>
                    </p:nvPicPr>
                    <p:blipFill>
                      <a:blip r:embed="rId13"/>
                      <a:stretch>
                        <a:fillRect/>
                      </a:stretch>
                    </p:blipFill>
                    <p:spPr>
                      <a:xfrm>
                        <a:off x="3979856" y="3495398"/>
                        <a:ext cx="925110" cy="832999"/>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26DE2DCA-D19D-1E13-5A42-46ACCCF7E667}"/>
              </a:ext>
            </a:extLst>
          </p:cNvPr>
          <p:cNvGraphicFramePr>
            <a:graphicFrameLocks noChangeAspect="1"/>
          </p:cNvGraphicFramePr>
          <p:nvPr>
            <p:extLst>
              <p:ext uri="{D42A27DB-BD31-4B8C-83A1-F6EECF244321}">
                <p14:modId xmlns:p14="http://schemas.microsoft.com/office/powerpoint/2010/main" val="2272168708"/>
              </p:ext>
            </p:extLst>
          </p:nvPr>
        </p:nvGraphicFramePr>
        <p:xfrm>
          <a:off x="5682130" y="3450956"/>
          <a:ext cx="1196456" cy="890694"/>
        </p:xfrm>
        <a:graphic>
          <a:graphicData uri="http://schemas.openxmlformats.org/presentationml/2006/ole">
            <mc:AlternateContent xmlns:mc="http://schemas.openxmlformats.org/markup-compatibility/2006">
              <mc:Choice xmlns:v="urn:schemas-microsoft-com:vml" Requires="v">
                <p:oleObj name="Equation" r:id="rId14" imgW="428224" imgH="318688" progId="Equation.DSMT4">
                  <p:embed/>
                </p:oleObj>
              </mc:Choice>
              <mc:Fallback>
                <p:oleObj name="Equation" r:id="rId14" imgW="428224" imgH="318688" progId="Equation.DSMT4">
                  <p:embed/>
                  <p:pic>
                    <p:nvPicPr>
                      <p:cNvPr id="0" name=""/>
                      <p:cNvPicPr/>
                      <p:nvPr/>
                    </p:nvPicPr>
                    <p:blipFill>
                      <a:blip r:embed="rId15"/>
                      <a:stretch>
                        <a:fillRect/>
                      </a:stretch>
                    </p:blipFill>
                    <p:spPr>
                      <a:xfrm>
                        <a:off x="5682130" y="3450956"/>
                        <a:ext cx="1196456" cy="890694"/>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EECE7FD4-AC91-A470-0695-086DC2FFEE3A}"/>
              </a:ext>
            </a:extLst>
          </p:cNvPr>
          <p:cNvGraphicFramePr>
            <a:graphicFrameLocks noChangeAspect="1"/>
          </p:cNvGraphicFramePr>
          <p:nvPr>
            <p:extLst>
              <p:ext uri="{D42A27DB-BD31-4B8C-83A1-F6EECF244321}">
                <p14:modId xmlns:p14="http://schemas.microsoft.com/office/powerpoint/2010/main" val="1838701499"/>
              </p:ext>
            </p:extLst>
          </p:nvPr>
        </p:nvGraphicFramePr>
        <p:xfrm>
          <a:off x="7627503" y="3642310"/>
          <a:ext cx="1147345" cy="507985"/>
        </p:xfrm>
        <a:graphic>
          <a:graphicData uri="http://schemas.openxmlformats.org/presentationml/2006/ole">
            <mc:AlternateContent xmlns:mc="http://schemas.openxmlformats.org/markup-compatibility/2006">
              <mc:Choice xmlns:v="urn:schemas-microsoft-com:vml" Requires="v">
                <p:oleObj name="Equation" r:id="rId16" imgW="416078" imgH="183845" progId="Equation.DSMT4">
                  <p:embed/>
                </p:oleObj>
              </mc:Choice>
              <mc:Fallback>
                <p:oleObj name="Equation" r:id="rId16" imgW="416078" imgH="183845" progId="Equation.DSMT4">
                  <p:embed/>
                  <p:pic>
                    <p:nvPicPr>
                      <p:cNvPr id="0" name=""/>
                      <p:cNvPicPr/>
                      <p:nvPr/>
                    </p:nvPicPr>
                    <p:blipFill>
                      <a:blip r:embed="rId17"/>
                      <a:stretch>
                        <a:fillRect/>
                      </a:stretch>
                    </p:blipFill>
                    <p:spPr>
                      <a:xfrm>
                        <a:off x="7627503" y="3642310"/>
                        <a:ext cx="1147345" cy="507985"/>
                      </a:xfrm>
                      <a:prstGeom prst="rect">
                        <a:avLst/>
                      </a:prstGeom>
                    </p:spPr>
                  </p:pic>
                </p:oleObj>
              </mc:Fallback>
            </mc:AlternateContent>
          </a:graphicData>
        </a:graphic>
      </p:graphicFrame>
    </p:spTree>
    <p:extLst>
      <p:ext uri="{BB962C8B-B14F-4D97-AF65-F5344CB8AC3E}">
        <p14:creationId xmlns:p14="http://schemas.microsoft.com/office/powerpoint/2010/main" val="12663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 calcmode="lin" valueType="num">
                                      <p:cBhvr>
                                        <p:cTn id="24" dur="1000" fill="hold"/>
                                        <p:tgtEl>
                                          <p:spTgt spid="7"/>
                                        </p:tgtEl>
                                        <p:attrNameLst>
                                          <p:attrName>style.rotation</p:attrName>
                                        </p:attrNameLst>
                                      </p:cBhvr>
                                      <p:tavLst>
                                        <p:tav tm="0">
                                          <p:val>
                                            <p:fltVal val="90"/>
                                          </p:val>
                                        </p:tav>
                                        <p:tav tm="100000">
                                          <p:val>
                                            <p:fltVal val="0"/>
                                          </p:val>
                                        </p:tav>
                                      </p:tavLst>
                                    </p:anim>
                                    <p:animEffect transition="in" filter="fade">
                                      <p:cBhvr>
                                        <p:cTn id="25" dur="1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fltVal val="0"/>
                                          </p:val>
                                        </p:tav>
                                        <p:tav tm="100000">
                                          <p:val>
                                            <p:strVal val="#ppt_w"/>
                                          </p:val>
                                        </p:tav>
                                      </p:tavLst>
                                    </p:anim>
                                    <p:anim calcmode="lin" valueType="num">
                                      <p:cBhvr>
                                        <p:cTn id="31" dur="1000" fill="hold"/>
                                        <p:tgtEl>
                                          <p:spTgt spid="8"/>
                                        </p:tgtEl>
                                        <p:attrNameLst>
                                          <p:attrName>ppt_h</p:attrName>
                                        </p:attrNameLst>
                                      </p:cBhvr>
                                      <p:tavLst>
                                        <p:tav tm="0">
                                          <p:val>
                                            <p:fltVal val="0"/>
                                          </p:val>
                                        </p:tav>
                                        <p:tav tm="100000">
                                          <p:val>
                                            <p:strVal val="#ppt_h"/>
                                          </p:val>
                                        </p:tav>
                                      </p:tavLst>
                                    </p:anim>
                                    <p:anim calcmode="lin" valueType="num">
                                      <p:cBhvr>
                                        <p:cTn id="32" dur="1000" fill="hold"/>
                                        <p:tgtEl>
                                          <p:spTgt spid="8"/>
                                        </p:tgtEl>
                                        <p:attrNameLst>
                                          <p:attrName>style.rotation</p:attrName>
                                        </p:attrNameLst>
                                      </p:cBhvr>
                                      <p:tavLst>
                                        <p:tav tm="0">
                                          <p:val>
                                            <p:fltVal val="90"/>
                                          </p:val>
                                        </p:tav>
                                        <p:tav tm="100000">
                                          <p:val>
                                            <p:fltVal val="0"/>
                                          </p:val>
                                        </p:tav>
                                      </p:tavLst>
                                    </p:anim>
                                    <p:animEffect transition="in" filter="fade">
                                      <p:cBhvr>
                                        <p:cTn id="33" dur="1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1000" fill="hold"/>
                                        <p:tgtEl>
                                          <p:spTgt spid="9"/>
                                        </p:tgtEl>
                                        <p:attrNameLst>
                                          <p:attrName>ppt_w</p:attrName>
                                        </p:attrNameLst>
                                      </p:cBhvr>
                                      <p:tavLst>
                                        <p:tav tm="0">
                                          <p:val>
                                            <p:fltVal val="0"/>
                                          </p:val>
                                        </p:tav>
                                        <p:tav tm="100000">
                                          <p:val>
                                            <p:strVal val="#ppt_w"/>
                                          </p:val>
                                        </p:tav>
                                      </p:tavLst>
                                    </p:anim>
                                    <p:anim calcmode="lin" valueType="num">
                                      <p:cBhvr>
                                        <p:cTn id="39" dur="1000" fill="hold"/>
                                        <p:tgtEl>
                                          <p:spTgt spid="9"/>
                                        </p:tgtEl>
                                        <p:attrNameLst>
                                          <p:attrName>ppt_h</p:attrName>
                                        </p:attrNameLst>
                                      </p:cBhvr>
                                      <p:tavLst>
                                        <p:tav tm="0">
                                          <p:val>
                                            <p:fltVal val="0"/>
                                          </p:val>
                                        </p:tav>
                                        <p:tav tm="100000">
                                          <p:val>
                                            <p:strVal val="#ppt_h"/>
                                          </p:val>
                                        </p:tav>
                                      </p:tavLst>
                                    </p:anim>
                                    <p:anim calcmode="lin" valueType="num">
                                      <p:cBhvr>
                                        <p:cTn id="40" dur="1000" fill="hold"/>
                                        <p:tgtEl>
                                          <p:spTgt spid="9"/>
                                        </p:tgtEl>
                                        <p:attrNameLst>
                                          <p:attrName>style.rotation</p:attrName>
                                        </p:attrNameLst>
                                      </p:cBhvr>
                                      <p:tavLst>
                                        <p:tav tm="0">
                                          <p:val>
                                            <p:fltVal val="90"/>
                                          </p:val>
                                        </p:tav>
                                        <p:tav tm="100000">
                                          <p:val>
                                            <p:fltVal val="0"/>
                                          </p:val>
                                        </p:tav>
                                      </p:tavLst>
                                    </p:anim>
                                    <p:animEffect transition="in" filter="fade">
                                      <p:cBhvr>
                                        <p:cTn id="41" dur="10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1000" fill="hold"/>
                                        <p:tgtEl>
                                          <p:spTgt spid="10"/>
                                        </p:tgtEl>
                                        <p:attrNameLst>
                                          <p:attrName>ppt_w</p:attrName>
                                        </p:attrNameLst>
                                      </p:cBhvr>
                                      <p:tavLst>
                                        <p:tav tm="0">
                                          <p:val>
                                            <p:fltVal val="0"/>
                                          </p:val>
                                        </p:tav>
                                        <p:tav tm="100000">
                                          <p:val>
                                            <p:strVal val="#ppt_w"/>
                                          </p:val>
                                        </p:tav>
                                      </p:tavLst>
                                    </p:anim>
                                    <p:anim calcmode="lin" valueType="num">
                                      <p:cBhvr>
                                        <p:cTn id="47" dur="1000" fill="hold"/>
                                        <p:tgtEl>
                                          <p:spTgt spid="10"/>
                                        </p:tgtEl>
                                        <p:attrNameLst>
                                          <p:attrName>ppt_h</p:attrName>
                                        </p:attrNameLst>
                                      </p:cBhvr>
                                      <p:tavLst>
                                        <p:tav tm="0">
                                          <p:val>
                                            <p:fltVal val="0"/>
                                          </p:val>
                                        </p:tav>
                                        <p:tav tm="100000">
                                          <p:val>
                                            <p:strVal val="#ppt_h"/>
                                          </p:val>
                                        </p:tav>
                                      </p:tavLst>
                                    </p:anim>
                                    <p:anim calcmode="lin" valueType="num">
                                      <p:cBhvr>
                                        <p:cTn id="48" dur="1000" fill="hold"/>
                                        <p:tgtEl>
                                          <p:spTgt spid="10"/>
                                        </p:tgtEl>
                                        <p:attrNameLst>
                                          <p:attrName>style.rotation</p:attrName>
                                        </p:attrNameLst>
                                      </p:cBhvr>
                                      <p:tavLst>
                                        <p:tav tm="0">
                                          <p:val>
                                            <p:fltVal val="90"/>
                                          </p:val>
                                        </p:tav>
                                        <p:tav tm="100000">
                                          <p:val>
                                            <p:fltVal val="0"/>
                                          </p:val>
                                        </p:tav>
                                      </p:tavLst>
                                    </p:anim>
                                    <p:animEffect transition="in" filter="fade">
                                      <p:cBhvr>
                                        <p:cTn id="49" dur="10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6">
                                            <p:txEl>
                                              <p:pRg st="3" end="3"/>
                                            </p:txEl>
                                          </p:spTgt>
                                        </p:tgtEl>
                                        <p:attrNameLst>
                                          <p:attrName>style.visibility</p:attrName>
                                        </p:attrNameLst>
                                      </p:cBhvr>
                                      <p:to>
                                        <p:strVal val="visible"/>
                                      </p:to>
                                    </p:set>
                                    <p:anim calcmode="lin" valueType="num">
                                      <p:cBhvr>
                                        <p:cTn id="54"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55"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56" dur="500"/>
                                        <p:tgtEl>
                                          <p:spTgt spid="6">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6">
                                            <p:txEl>
                                              <p:pRg st="4" end="4"/>
                                            </p:txEl>
                                          </p:spTgt>
                                        </p:tgtEl>
                                        <p:attrNameLst>
                                          <p:attrName>style.visibility</p:attrName>
                                        </p:attrNameLst>
                                      </p:cBhvr>
                                      <p:to>
                                        <p:strVal val="visible"/>
                                      </p:to>
                                    </p:set>
                                    <p:anim calcmode="lin" valueType="num">
                                      <p:cBhvr>
                                        <p:cTn id="61"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62"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63" dur="500"/>
                                        <p:tgtEl>
                                          <p:spTgt spid="6">
                                            <p:txEl>
                                              <p:pRg st="4" end="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p:cTn id="75" dur="500" fill="hold"/>
                                        <p:tgtEl>
                                          <p:spTgt spid="14"/>
                                        </p:tgtEl>
                                        <p:attrNameLst>
                                          <p:attrName>ppt_w</p:attrName>
                                        </p:attrNameLst>
                                      </p:cBhvr>
                                      <p:tavLst>
                                        <p:tav tm="0">
                                          <p:val>
                                            <p:fltVal val="0"/>
                                          </p:val>
                                        </p:tav>
                                        <p:tav tm="100000">
                                          <p:val>
                                            <p:strVal val="#ppt_w"/>
                                          </p:val>
                                        </p:tav>
                                      </p:tavLst>
                                    </p:anim>
                                    <p:anim calcmode="lin" valueType="num">
                                      <p:cBhvr>
                                        <p:cTn id="76" dur="500" fill="hold"/>
                                        <p:tgtEl>
                                          <p:spTgt spid="14"/>
                                        </p:tgtEl>
                                        <p:attrNameLst>
                                          <p:attrName>ppt_h</p:attrName>
                                        </p:attrNameLst>
                                      </p:cBhvr>
                                      <p:tavLst>
                                        <p:tav tm="0">
                                          <p:val>
                                            <p:fltVal val="0"/>
                                          </p:val>
                                        </p:tav>
                                        <p:tav tm="100000">
                                          <p:val>
                                            <p:strVal val="#ppt_h"/>
                                          </p:val>
                                        </p:tav>
                                      </p:tavLst>
                                    </p:anim>
                                    <p:animEffect transition="in" filter="fade">
                                      <p:cBhvr>
                                        <p:cTn id="77" dur="500"/>
                                        <p:tgtEl>
                                          <p:spTgt spid="14"/>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nodeType="clickEffect">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cBhvr>
                                        <p:cTn id="82" dur="500" fill="hold"/>
                                        <p:tgtEl>
                                          <p:spTgt spid="15"/>
                                        </p:tgtEl>
                                        <p:attrNameLst>
                                          <p:attrName>ppt_w</p:attrName>
                                        </p:attrNameLst>
                                      </p:cBhvr>
                                      <p:tavLst>
                                        <p:tav tm="0">
                                          <p:val>
                                            <p:fltVal val="0"/>
                                          </p:val>
                                        </p:tav>
                                        <p:tav tm="100000">
                                          <p:val>
                                            <p:strVal val="#ppt_w"/>
                                          </p:val>
                                        </p:tav>
                                      </p:tavLst>
                                    </p:anim>
                                    <p:anim calcmode="lin" valueType="num">
                                      <p:cBhvr>
                                        <p:cTn id="83" dur="500" fill="hold"/>
                                        <p:tgtEl>
                                          <p:spTgt spid="15"/>
                                        </p:tgtEl>
                                        <p:attrNameLst>
                                          <p:attrName>ppt_h</p:attrName>
                                        </p:attrNameLst>
                                      </p:cBhvr>
                                      <p:tavLst>
                                        <p:tav tm="0">
                                          <p:val>
                                            <p:fltVal val="0"/>
                                          </p:val>
                                        </p:tav>
                                        <p:tav tm="100000">
                                          <p:val>
                                            <p:strVal val="#ppt_h"/>
                                          </p:val>
                                        </p:tav>
                                      </p:tavLst>
                                    </p:anim>
                                    <p:animEffect transition="in" filter="fade">
                                      <p:cBhvr>
                                        <p:cTn id="84" dur="500"/>
                                        <p:tgtEl>
                                          <p:spTgt spid="15"/>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nodeType="clickEffect">
                                  <p:stCondLst>
                                    <p:cond delay="0"/>
                                  </p:stCondLst>
                                  <p:childTnLst>
                                    <p:set>
                                      <p:cBhvr>
                                        <p:cTn id="88" dur="1" fill="hold">
                                          <p:stCondLst>
                                            <p:cond delay="0"/>
                                          </p:stCondLst>
                                        </p:cTn>
                                        <p:tgtEl>
                                          <p:spTgt spid="16"/>
                                        </p:tgtEl>
                                        <p:attrNameLst>
                                          <p:attrName>style.visibility</p:attrName>
                                        </p:attrNameLst>
                                      </p:cBhvr>
                                      <p:to>
                                        <p:strVal val="visible"/>
                                      </p:to>
                                    </p:set>
                                    <p:anim calcmode="lin" valueType="num">
                                      <p:cBhvr>
                                        <p:cTn id="89" dur="500" fill="hold"/>
                                        <p:tgtEl>
                                          <p:spTgt spid="16"/>
                                        </p:tgtEl>
                                        <p:attrNameLst>
                                          <p:attrName>ppt_w</p:attrName>
                                        </p:attrNameLst>
                                      </p:cBhvr>
                                      <p:tavLst>
                                        <p:tav tm="0">
                                          <p:val>
                                            <p:fltVal val="0"/>
                                          </p:val>
                                        </p:tav>
                                        <p:tav tm="100000">
                                          <p:val>
                                            <p:strVal val="#ppt_w"/>
                                          </p:val>
                                        </p:tav>
                                      </p:tavLst>
                                    </p:anim>
                                    <p:anim calcmode="lin" valueType="num">
                                      <p:cBhvr>
                                        <p:cTn id="90" dur="500" fill="hold"/>
                                        <p:tgtEl>
                                          <p:spTgt spid="16"/>
                                        </p:tgtEl>
                                        <p:attrNameLst>
                                          <p:attrName>ppt_h</p:attrName>
                                        </p:attrNameLst>
                                      </p:cBhvr>
                                      <p:tavLst>
                                        <p:tav tm="0">
                                          <p:val>
                                            <p:fltVal val="0"/>
                                          </p:val>
                                        </p:tav>
                                        <p:tav tm="100000">
                                          <p:val>
                                            <p:strVal val="#ppt_h"/>
                                          </p:val>
                                        </p:tav>
                                      </p:tavLst>
                                    </p:anim>
                                    <p:animEffect transition="in" filter="fade">
                                      <p:cBhvr>
                                        <p:cTn id="91" dur="500"/>
                                        <p:tgtEl>
                                          <p:spTgt spid="16"/>
                                        </p:tgtEl>
                                      </p:cBhvr>
                                    </p:animEffect>
                                  </p:childTnLst>
                                </p:cTn>
                              </p:par>
                            </p:childTnLst>
                          </p:cTn>
                        </p:par>
                      </p:childTnLst>
                    </p:cTn>
                  </p:par>
                  <p:par>
                    <p:cTn id="92" fill="hold">
                      <p:stCondLst>
                        <p:cond delay="indefinite"/>
                      </p:stCondLst>
                      <p:childTnLst>
                        <p:par>
                          <p:cTn id="93" fill="hold">
                            <p:stCondLst>
                              <p:cond delay="0"/>
                            </p:stCondLst>
                            <p:childTnLst>
                              <p:par>
                                <p:cTn id="94" presetID="26" presetClass="entr" presetSubtype="0" fill="hold" nodeType="clickEffect">
                                  <p:stCondLst>
                                    <p:cond delay="0"/>
                                  </p:stCondLst>
                                  <p:childTnLst>
                                    <p:set>
                                      <p:cBhvr>
                                        <p:cTn id="95" dur="1" fill="hold">
                                          <p:stCondLst>
                                            <p:cond delay="0"/>
                                          </p:stCondLst>
                                        </p:cTn>
                                        <p:tgtEl>
                                          <p:spTgt spid="6">
                                            <p:txEl>
                                              <p:pRg st="6" end="6"/>
                                            </p:txEl>
                                          </p:spTgt>
                                        </p:tgtEl>
                                        <p:attrNameLst>
                                          <p:attrName>style.visibility</p:attrName>
                                        </p:attrNameLst>
                                      </p:cBhvr>
                                      <p:to>
                                        <p:strVal val="visible"/>
                                      </p:to>
                                    </p:set>
                                    <p:animEffect transition="in" filter="wipe(down)">
                                      <p:cBhvr>
                                        <p:cTn id="96" dur="580">
                                          <p:stCondLst>
                                            <p:cond delay="0"/>
                                          </p:stCondLst>
                                        </p:cTn>
                                        <p:tgtEl>
                                          <p:spTgt spid="6">
                                            <p:txEl>
                                              <p:pRg st="6" end="6"/>
                                            </p:txEl>
                                          </p:spTgt>
                                        </p:tgtEl>
                                      </p:cBhvr>
                                    </p:animEffect>
                                    <p:anim calcmode="lin" valueType="num">
                                      <p:cBhvr>
                                        <p:cTn id="97" dur="1822" tmFilter="0,0; 0.14,0.36; 0.43,0.73; 0.71,0.91; 1.0,1.0">
                                          <p:stCondLst>
                                            <p:cond delay="0"/>
                                          </p:stCondLst>
                                        </p:cTn>
                                        <p:tgtEl>
                                          <p:spTgt spid="6">
                                            <p:txEl>
                                              <p:pRg st="6" end="6"/>
                                            </p:txEl>
                                          </p:spTgt>
                                        </p:tgtEl>
                                        <p:attrNameLst>
                                          <p:attrName>ppt_x</p:attrName>
                                        </p:attrNameLst>
                                      </p:cBhvr>
                                      <p:tavLst>
                                        <p:tav tm="0">
                                          <p:val>
                                            <p:strVal val="#ppt_x-0.25"/>
                                          </p:val>
                                        </p:tav>
                                        <p:tav tm="100000">
                                          <p:val>
                                            <p:strVal val="#ppt_x"/>
                                          </p:val>
                                        </p:tav>
                                      </p:tavLst>
                                    </p:anim>
                                    <p:anim calcmode="lin" valueType="num">
                                      <p:cBhvr>
                                        <p:cTn id="98" dur="664" tmFilter="0.0,0.0; 0.25,0.07; 0.50,0.2; 0.75,0.467; 1.0,1.0">
                                          <p:stCondLst>
                                            <p:cond delay="0"/>
                                          </p:stCondLst>
                                        </p:cTn>
                                        <p:tgtEl>
                                          <p:spTgt spid="6">
                                            <p:txEl>
                                              <p:pRg st="6" end="6"/>
                                            </p:txEl>
                                          </p:spTgt>
                                        </p:tgtEl>
                                        <p:attrNameLst>
                                          <p:attrName>ppt_y</p:attrName>
                                        </p:attrNameLst>
                                      </p:cBhvr>
                                      <p:tavLst>
                                        <p:tav tm="0" fmla="#ppt_y-sin(pi*$)/3">
                                          <p:val>
                                            <p:fltVal val="0.5"/>
                                          </p:val>
                                        </p:tav>
                                        <p:tav tm="100000">
                                          <p:val>
                                            <p:fltVal val="1"/>
                                          </p:val>
                                        </p:tav>
                                      </p:tavLst>
                                    </p:anim>
                                    <p:anim calcmode="lin" valueType="num">
                                      <p:cBhvr>
                                        <p:cTn id="99" dur="664" tmFilter="0, 0; 0.125,0.2665; 0.25,0.4; 0.375,0.465; 0.5,0.5;  0.625,0.535; 0.75,0.6; 0.875,0.7335; 1,1">
                                          <p:stCondLst>
                                            <p:cond delay="664"/>
                                          </p:stCondLst>
                                        </p:cTn>
                                        <p:tgtEl>
                                          <p:spTgt spid="6">
                                            <p:txEl>
                                              <p:pRg st="6" end="6"/>
                                            </p:txEl>
                                          </p:spTgt>
                                        </p:tgtEl>
                                        <p:attrNameLst>
                                          <p:attrName>ppt_y</p:attrName>
                                        </p:attrNameLst>
                                      </p:cBhvr>
                                      <p:tavLst>
                                        <p:tav tm="0" fmla="#ppt_y-sin(pi*$)/9">
                                          <p:val>
                                            <p:fltVal val="0"/>
                                          </p:val>
                                        </p:tav>
                                        <p:tav tm="100000">
                                          <p:val>
                                            <p:fltVal val="1"/>
                                          </p:val>
                                        </p:tav>
                                      </p:tavLst>
                                    </p:anim>
                                    <p:anim calcmode="lin" valueType="num">
                                      <p:cBhvr>
                                        <p:cTn id="100" dur="332" tmFilter="0, 0; 0.125,0.2665; 0.25,0.4; 0.375,0.465; 0.5,0.5;  0.625,0.535; 0.75,0.6; 0.875,0.7335; 1,1">
                                          <p:stCondLst>
                                            <p:cond delay="1324"/>
                                          </p:stCondLst>
                                        </p:cTn>
                                        <p:tgtEl>
                                          <p:spTgt spid="6">
                                            <p:txEl>
                                              <p:pRg st="6" end="6"/>
                                            </p:txEl>
                                          </p:spTgt>
                                        </p:tgtEl>
                                        <p:attrNameLst>
                                          <p:attrName>ppt_y</p:attrName>
                                        </p:attrNameLst>
                                      </p:cBhvr>
                                      <p:tavLst>
                                        <p:tav tm="0" fmla="#ppt_y-sin(pi*$)/27">
                                          <p:val>
                                            <p:fltVal val="0"/>
                                          </p:val>
                                        </p:tav>
                                        <p:tav tm="100000">
                                          <p:val>
                                            <p:fltVal val="1"/>
                                          </p:val>
                                        </p:tav>
                                      </p:tavLst>
                                    </p:anim>
                                    <p:anim calcmode="lin" valueType="num">
                                      <p:cBhvr>
                                        <p:cTn id="101" dur="164" tmFilter="0, 0; 0.125,0.2665; 0.25,0.4; 0.375,0.465; 0.5,0.5;  0.625,0.535; 0.75,0.6; 0.875,0.7335; 1,1">
                                          <p:stCondLst>
                                            <p:cond delay="1656"/>
                                          </p:stCondLst>
                                        </p:cTn>
                                        <p:tgtEl>
                                          <p:spTgt spid="6">
                                            <p:txEl>
                                              <p:pRg st="6" end="6"/>
                                            </p:txEl>
                                          </p:spTgt>
                                        </p:tgtEl>
                                        <p:attrNameLst>
                                          <p:attrName>ppt_y</p:attrName>
                                        </p:attrNameLst>
                                      </p:cBhvr>
                                      <p:tavLst>
                                        <p:tav tm="0" fmla="#ppt_y-sin(pi*$)/81">
                                          <p:val>
                                            <p:fltVal val="0"/>
                                          </p:val>
                                        </p:tav>
                                        <p:tav tm="100000">
                                          <p:val>
                                            <p:fltVal val="1"/>
                                          </p:val>
                                        </p:tav>
                                      </p:tavLst>
                                    </p:anim>
                                    <p:animScale>
                                      <p:cBhvr>
                                        <p:cTn id="102" dur="26">
                                          <p:stCondLst>
                                            <p:cond delay="650"/>
                                          </p:stCondLst>
                                        </p:cTn>
                                        <p:tgtEl>
                                          <p:spTgt spid="6">
                                            <p:txEl>
                                              <p:pRg st="6" end="6"/>
                                            </p:txEl>
                                          </p:spTgt>
                                        </p:tgtEl>
                                      </p:cBhvr>
                                      <p:to x="100000" y="60000"/>
                                    </p:animScale>
                                    <p:animScale>
                                      <p:cBhvr>
                                        <p:cTn id="103" dur="166" decel="50000">
                                          <p:stCondLst>
                                            <p:cond delay="676"/>
                                          </p:stCondLst>
                                        </p:cTn>
                                        <p:tgtEl>
                                          <p:spTgt spid="6">
                                            <p:txEl>
                                              <p:pRg st="6" end="6"/>
                                            </p:txEl>
                                          </p:spTgt>
                                        </p:tgtEl>
                                      </p:cBhvr>
                                      <p:to x="100000" y="100000"/>
                                    </p:animScale>
                                    <p:animScale>
                                      <p:cBhvr>
                                        <p:cTn id="104" dur="26">
                                          <p:stCondLst>
                                            <p:cond delay="1312"/>
                                          </p:stCondLst>
                                        </p:cTn>
                                        <p:tgtEl>
                                          <p:spTgt spid="6">
                                            <p:txEl>
                                              <p:pRg st="6" end="6"/>
                                            </p:txEl>
                                          </p:spTgt>
                                        </p:tgtEl>
                                      </p:cBhvr>
                                      <p:to x="100000" y="80000"/>
                                    </p:animScale>
                                    <p:animScale>
                                      <p:cBhvr>
                                        <p:cTn id="105" dur="166" decel="50000">
                                          <p:stCondLst>
                                            <p:cond delay="1338"/>
                                          </p:stCondLst>
                                        </p:cTn>
                                        <p:tgtEl>
                                          <p:spTgt spid="6">
                                            <p:txEl>
                                              <p:pRg st="6" end="6"/>
                                            </p:txEl>
                                          </p:spTgt>
                                        </p:tgtEl>
                                      </p:cBhvr>
                                      <p:to x="100000" y="100000"/>
                                    </p:animScale>
                                    <p:animScale>
                                      <p:cBhvr>
                                        <p:cTn id="106" dur="26">
                                          <p:stCondLst>
                                            <p:cond delay="1642"/>
                                          </p:stCondLst>
                                        </p:cTn>
                                        <p:tgtEl>
                                          <p:spTgt spid="6">
                                            <p:txEl>
                                              <p:pRg st="6" end="6"/>
                                            </p:txEl>
                                          </p:spTgt>
                                        </p:tgtEl>
                                      </p:cBhvr>
                                      <p:to x="100000" y="90000"/>
                                    </p:animScale>
                                    <p:animScale>
                                      <p:cBhvr>
                                        <p:cTn id="107" dur="166" decel="50000">
                                          <p:stCondLst>
                                            <p:cond delay="1668"/>
                                          </p:stCondLst>
                                        </p:cTn>
                                        <p:tgtEl>
                                          <p:spTgt spid="6">
                                            <p:txEl>
                                              <p:pRg st="6" end="6"/>
                                            </p:txEl>
                                          </p:spTgt>
                                        </p:tgtEl>
                                      </p:cBhvr>
                                      <p:to x="100000" y="100000"/>
                                    </p:animScale>
                                    <p:animScale>
                                      <p:cBhvr>
                                        <p:cTn id="108" dur="26">
                                          <p:stCondLst>
                                            <p:cond delay="1808"/>
                                          </p:stCondLst>
                                        </p:cTn>
                                        <p:tgtEl>
                                          <p:spTgt spid="6">
                                            <p:txEl>
                                              <p:pRg st="6" end="6"/>
                                            </p:txEl>
                                          </p:spTgt>
                                        </p:tgtEl>
                                      </p:cBhvr>
                                      <p:to x="100000" y="95000"/>
                                    </p:animScale>
                                    <p:animScale>
                                      <p:cBhvr>
                                        <p:cTn id="109" dur="166" decel="50000">
                                          <p:stCondLst>
                                            <p:cond delay="1834"/>
                                          </p:stCondLst>
                                        </p:cTn>
                                        <p:tgtEl>
                                          <p:spTgt spid="6">
                                            <p:txEl>
                                              <p:pRg st="6" end="6"/>
                                            </p:txEl>
                                          </p:spTgt>
                                        </p:tgtEl>
                                      </p:cBhvr>
                                      <p:to x="100000" y="100000"/>
                                    </p:animScale>
                                  </p:childTnLst>
                                </p:cTn>
                              </p:par>
                            </p:childTnLst>
                          </p:cTn>
                        </p:par>
                      </p:childTnLst>
                    </p:cTn>
                  </p:par>
                  <p:par>
                    <p:cTn id="110" fill="hold">
                      <p:stCondLst>
                        <p:cond delay="indefinite"/>
                      </p:stCondLst>
                      <p:childTnLst>
                        <p:par>
                          <p:cTn id="111" fill="hold">
                            <p:stCondLst>
                              <p:cond delay="0"/>
                            </p:stCondLst>
                            <p:childTnLst>
                              <p:par>
                                <p:cTn id="112" presetID="26" presetClass="entr" presetSubtype="0" fill="hold" nodeType="clickEffect">
                                  <p:stCondLst>
                                    <p:cond delay="0"/>
                                  </p:stCondLst>
                                  <p:childTnLst>
                                    <p:set>
                                      <p:cBhvr>
                                        <p:cTn id="113" dur="1" fill="hold">
                                          <p:stCondLst>
                                            <p:cond delay="0"/>
                                          </p:stCondLst>
                                        </p:cTn>
                                        <p:tgtEl>
                                          <p:spTgt spid="6">
                                            <p:txEl>
                                              <p:pRg st="7" end="7"/>
                                            </p:txEl>
                                          </p:spTgt>
                                        </p:tgtEl>
                                        <p:attrNameLst>
                                          <p:attrName>style.visibility</p:attrName>
                                        </p:attrNameLst>
                                      </p:cBhvr>
                                      <p:to>
                                        <p:strVal val="visible"/>
                                      </p:to>
                                    </p:set>
                                    <p:animEffect transition="in" filter="wipe(down)">
                                      <p:cBhvr>
                                        <p:cTn id="114" dur="580">
                                          <p:stCondLst>
                                            <p:cond delay="0"/>
                                          </p:stCondLst>
                                        </p:cTn>
                                        <p:tgtEl>
                                          <p:spTgt spid="6">
                                            <p:txEl>
                                              <p:pRg st="7" end="7"/>
                                            </p:txEl>
                                          </p:spTgt>
                                        </p:tgtEl>
                                      </p:cBhvr>
                                    </p:animEffect>
                                    <p:anim calcmode="lin" valueType="num">
                                      <p:cBhvr>
                                        <p:cTn id="115" dur="1822" tmFilter="0,0; 0.14,0.36; 0.43,0.73; 0.71,0.91; 1.0,1.0">
                                          <p:stCondLst>
                                            <p:cond delay="0"/>
                                          </p:stCondLst>
                                        </p:cTn>
                                        <p:tgtEl>
                                          <p:spTgt spid="6">
                                            <p:txEl>
                                              <p:pRg st="7" end="7"/>
                                            </p:txEl>
                                          </p:spTgt>
                                        </p:tgtEl>
                                        <p:attrNameLst>
                                          <p:attrName>ppt_x</p:attrName>
                                        </p:attrNameLst>
                                      </p:cBhvr>
                                      <p:tavLst>
                                        <p:tav tm="0">
                                          <p:val>
                                            <p:strVal val="#ppt_x-0.25"/>
                                          </p:val>
                                        </p:tav>
                                        <p:tav tm="100000">
                                          <p:val>
                                            <p:strVal val="#ppt_x"/>
                                          </p:val>
                                        </p:tav>
                                      </p:tavLst>
                                    </p:anim>
                                    <p:anim calcmode="lin" valueType="num">
                                      <p:cBhvr>
                                        <p:cTn id="116" dur="664" tmFilter="0.0,0.0; 0.25,0.07; 0.50,0.2; 0.75,0.467; 1.0,1.0">
                                          <p:stCondLst>
                                            <p:cond delay="0"/>
                                          </p:stCondLst>
                                        </p:cTn>
                                        <p:tgtEl>
                                          <p:spTgt spid="6">
                                            <p:txEl>
                                              <p:pRg st="7" end="7"/>
                                            </p:txEl>
                                          </p:spTgt>
                                        </p:tgtEl>
                                        <p:attrNameLst>
                                          <p:attrName>ppt_y</p:attrName>
                                        </p:attrNameLst>
                                      </p:cBhvr>
                                      <p:tavLst>
                                        <p:tav tm="0" fmla="#ppt_y-sin(pi*$)/3">
                                          <p:val>
                                            <p:fltVal val="0.5"/>
                                          </p:val>
                                        </p:tav>
                                        <p:tav tm="100000">
                                          <p:val>
                                            <p:fltVal val="1"/>
                                          </p:val>
                                        </p:tav>
                                      </p:tavLst>
                                    </p:anim>
                                    <p:anim calcmode="lin" valueType="num">
                                      <p:cBhvr>
                                        <p:cTn id="117" dur="664" tmFilter="0, 0; 0.125,0.2665; 0.25,0.4; 0.375,0.465; 0.5,0.5;  0.625,0.535; 0.75,0.6; 0.875,0.7335; 1,1">
                                          <p:stCondLst>
                                            <p:cond delay="664"/>
                                          </p:stCondLst>
                                        </p:cTn>
                                        <p:tgtEl>
                                          <p:spTgt spid="6">
                                            <p:txEl>
                                              <p:pRg st="7" end="7"/>
                                            </p:txEl>
                                          </p:spTgt>
                                        </p:tgtEl>
                                        <p:attrNameLst>
                                          <p:attrName>ppt_y</p:attrName>
                                        </p:attrNameLst>
                                      </p:cBhvr>
                                      <p:tavLst>
                                        <p:tav tm="0" fmla="#ppt_y-sin(pi*$)/9">
                                          <p:val>
                                            <p:fltVal val="0"/>
                                          </p:val>
                                        </p:tav>
                                        <p:tav tm="100000">
                                          <p:val>
                                            <p:fltVal val="1"/>
                                          </p:val>
                                        </p:tav>
                                      </p:tavLst>
                                    </p:anim>
                                    <p:anim calcmode="lin" valueType="num">
                                      <p:cBhvr>
                                        <p:cTn id="118" dur="332" tmFilter="0, 0; 0.125,0.2665; 0.25,0.4; 0.375,0.465; 0.5,0.5;  0.625,0.535; 0.75,0.6; 0.875,0.7335; 1,1">
                                          <p:stCondLst>
                                            <p:cond delay="1324"/>
                                          </p:stCondLst>
                                        </p:cTn>
                                        <p:tgtEl>
                                          <p:spTgt spid="6">
                                            <p:txEl>
                                              <p:pRg st="7" end="7"/>
                                            </p:txEl>
                                          </p:spTgt>
                                        </p:tgtEl>
                                        <p:attrNameLst>
                                          <p:attrName>ppt_y</p:attrName>
                                        </p:attrNameLst>
                                      </p:cBhvr>
                                      <p:tavLst>
                                        <p:tav tm="0" fmla="#ppt_y-sin(pi*$)/27">
                                          <p:val>
                                            <p:fltVal val="0"/>
                                          </p:val>
                                        </p:tav>
                                        <p:tav tm="100000">
                                          <p:val>
                                            <p:fltVal val="1"/>
                                          </p:val>
                                        </p:tav>
                                      </p:tavLst>
                                    </p:anim>
                                    <p:anim calcmode="lin" valueType="num">
                                      <p:cBhvr>
                                        <p:cTn id="119" dur="164" tmFilter="0, 0; 0.125,0.2665; 0.25,0.4; 0.375,0.465; 0.5,0.5;  0.625,0.535; 0.75,0.6; 0.875,0.7335; 1,1">
                                          <p:stCondLst>
                                            <p:cond delay="1656"/>
                                          </p:stCondLst>
                                        </p:cTn>
                                        <p:tgtEl>
                                          <p:spTgt spid="6">
                                            <p:txEl>
                                              <p:pRg st="7" end="7"/>
                                            </p:txEl>
                                          </p:spTgt>
                                        </p:tgtEl>
                                        <p:attrNameLst>
                                          <p:attrName>ppt_y</p:attrName>
                                        </p:attrNameLst>
                                      </p:cBhvr>
                                      <p:tavLst>
                                        <p:tav tm="0" fmla="#ppt_y-sin(pi*$)/81">
                                          <p:val>
                                            <p:fltVal val="0"/>
                                          </p:val>
                                        </p:tav>
                                        <p:tav tm="100000">
                                          <p:val>
                                            <p:fltVal val="1"/>
                                          </p:val>
                                        </p:tav>
                                      </p:tavLst>
                                    </p:anim>
                                    <p:animScale>
                                      <p:cBhvr>
                                        <p:cTn id="120" dur="26">
                                          <p:stCondLst>
                                            <p:cond delay="650"/>
                                          </p:stCondLst>
                                        </p:cTn>
                                        <p:tgtEl>
                                          <p:spTgt spid="6">
                                            <p:txEl>
                                              <p:pRg st="7" end="7"/>
                                            </p:txEl>
                                          </p:spTgt>
                                        </p:tgtEl>
                                      </p:cBhvr>
                                      <p:to x="100000" y="60000"/>
                                    </p:animScale>
                                    <p:animScale>
                                      <p:cBhvr>
                                        <p:cTn id="121" dur="166" decel="50000">
                                          <p:stCondLst>
                                            <p:cond delay="676"/>
                                          </p:stCondLst>
                                        </p:cTn>
                                        <p:tgtEl>
                                          <p:spTgt spid="6">
                                            <p:txEl>
                                              <p:pRg st="7" end="7"/>
                                            </p:txEl>
                                          </p:spTgt>
                                        </p:tgtEl>
                                      </p:cBhvr>
                                      <p:to x="100000" y="100000"/>
                                    </p:animScale>
                                    <p:animScale>
                                      <p:cBhvr>
                                        <p:cTn id="122" dur="26">
                                          <p:stCondLst>
                                            <p:cond delay="1312"/>
                                          </p:stCondLst>
                                        </p:cTn>
                                        <p:tgtEl>
                                          <p:spTgt spid="6">
                                            <p:txEl>
                                              <p:pRg st="7" end="7"/>
                                            </p:txEl>
                                          </p:spTgt>
                                        </p:tgtEl>
                                      </p:cBhvr>
                                      <p:to x="100000" y="80000"/>
                                    </p:animScale>
                                    <p:animScale>
                                      <p:cBhvr>
                                        <p:cTn id="123" dur="166" decel="50000">
                                          <p:stCondLst>
                                            <p:cond delay="1338"/>
                                          </p:stCondLst>
                                        </p:cTn>
                                        <p:tgtEl>
                                          <p:spTgt spid="6">
                                            <p:txEl>
                                              <p:pRg st="7" end="7"/>
                                            </p:txEl>
                                          </p:spTgt>
                                        </p:tgtEl>
                                      </p:cBhvr>
                                      <p:to x="100000" y="100000"/>
                                    </p:animScale>
                                    <p:animScale>
                                      <p:cBhvr>
                                        <p:cTn id="124" dur="26">
                                          <p:stCondLst>
                                            <p:cond delay="1642"/>
                                          </p:stCondLst>
                                        </p:cTn>
                                        <p:tgtEl>
                                          <p:spTgt spid="6">
                                            <p:txEl>
                                              <p:pRg st="7" end="7"/>
                                            </p:txEl>
                                          </p:spTgt>
                                        </p:tgtEl>
                                      </p:cBhvr>
                                      <p:to x="100000" y="90000"/>
                                    </p:animScale>
                                    <p:animScale>
                                      <p:cBhvr>
                                        <p:cTn id="125" dur="166" decel="50000">
                                          <p:stCondLst>
                                            <p:cond delay="1668"/>
                                          </p:stCondLst>
                                        </p:cTn>
                                        <p:tgtEl>
                                          <p:spTgt spid="6">
                                            <p:txEl>
                                              <p:pRg st="7" end="7"/>
                                            </p:txEl>
                                          </p:spTgt>
                                        </p:tgtEl>
                                      </p:cBhvr>
                                      <p:to x="100000" y="100000"/>
                                    </p:animScale>
                                    <p:animScale>
                                      <p:cBhvr>
                                        <p:cTn id="126" dur="26">
                                          <p:stCondLst>
                                            <p:cond delay="1808"/>
                                          </p:stCondLst>
                                        </p:cTn>
                                        <p:tgtEl>
                                          <p:spTgt spid="6">
                                            <p:txEl>
                                              <p:pRg st="7" end="7"/>
                                            </p:txEl>
                                          </p:spTgt>
                                        </p:tgtEl>
                                      </p:cBhvr>
                                      <p:to x="100000" y="95000"/>
                                    </p:animScale>
                                    <p:animScale>
                                      <p:cBhvr>
                                        <p:cTn id="127" dur="166" decel="50000">
                                          <p:stCondLst>
                                            <p:cond delay="1834"/>
                                          </p:stCondLst>
                                        </p:cTn>
                                        <p:tgtEl>
                                          <p:spTgt spid="6">
                                            <p:txEl>
                                              <p:pRg st="7" end="7"/>
                                            </p:txEl>
                                          </p:spTgt>
                                        </p:tgtEl>
                                      </p:cBhvr>
                                      <p:to x="100000" y="100000"/>
                                    </p:animScale>
                                  </p:childTnLst>
                                </p:cTn>
                              </p:par>
                            </p:childTnLst>
                          </p:cTn>
                        </p:par>
                      </p:childTnLst>
                    </p:cTn>
                  </p:par>
                  <p:par>
                    <p:cTn id="128" fill="hold">
                      <p:stCondLst>
                        <p:cond delay="indefinite"/>
                      </p:stCondLst>
                      <p:childTnLst>
                        <p:par>
                          <p:cTn id="129" fill="hold">
                            <p:stCondLst>
                              <p:cond delay="0"/>
                            </p:stCondLst>
                            <p:childTnLst>
                              <p:par>
                                <p:cTn id="130" presetID="26" presetClass="entr" presetSubtype="0" fill="hold" nodeType="clickEffect">
                                  <p:stCondLst>
                                    <p:cond delay="0"/>
                                  </p:stCondLst>
                                  <p:childTnLst>
                                    <p:set>
                                      <p:cBhvr>
                                        <p:cTn id="131" dur="1" fill="hold">
                                          <p:stCondLst>
                                            <p:cond delay="0"/>
                                          </p:stCondLst>
                                        </p:cTn>
                                        <p:tgtEl>
                                          <p:spTgt spid="6">
                                            <p:txEl>
                                              <p:pRg st="8" end="8"/>
                                            </p:txEl>
                                          </p:spTgt>
                                        </p:tgtEl>
                                        <p:attrNameLst>
                                          <p:attrName>style.visibility</p:attrName>
                                        </p:attrNameLst>
                                      </p:cBhvr>
                                      <p:to>
                                        <p:strVal val="visible"/>
                                      </p:to>
                                    </p:set>
                                    <p:animEffect transition="in" filter="wipe(down)">
                                      <p:cBhvr>
                                        <p:cTn id="132" dur="580">
                                          <p:stCondLst>
                                            <p:cond delay="0"/>
                                          </p:stCondLst>
                                        </p:cTn>
                                        <p:tgtEl>
                                          <p:spTgt spid="6">
                                            <p:txEl>
                                              <p:pRg st="8" end="8"/>
                                            </p:txEl>
                                          </p:spTgt>
                                        </p:tgtEl>
                                      </p:cBhvr>
                                    </p:animEffect>
                                    <p:anim calcmode="lin" valueType="num">
                                      <p:cBhvr>
                                        <p:cTn id="133" dur="1822" tmFilter="0,0; 0.14,0.36; 0.43,0.73; 0.71,0.91; 1.0,1.0">
                                          <p:stCondLst>
                                            <p:cond delay="0"/>
                                          </p:stCondLst>
                                        </p:cTn>
                                        <p:tgtEl>
                                          <p:spTgt spid="6">
                                            <p:txEl>
                                              <p:pRg st="8" end="8"/>
                                            </p:txEl>
                                          </p:spTgt>
                                        </p:tgtEl>
                                        <p:attrNameLst>
                                          <p:attrName>ppt_x</p:attrName>
                                        </p:attrNameLst>
                                      </p:cBhvr>
                                      <p:tavLst>
                                        <p:tav tm="0">
                                          <p:val>
                                            <p:strVal val="#ppt_x-0.25"/>
                                          </p:val>
                                        </p:tav>
                                        <p:tav tm="100000">
                                          <p:val>
                                            <p:strVal val="#ppt_x"/>
                                          </p:val>
                                        </p:tav>
                                      </p:tavLst>
                                    </p:anim>
                                    <p:anim calcmode="lin" valueType="num">
                                      <p:cBhvr>
                                        <p:cTn id="134" dur="664" tmFilter="0.0,0.0; 0.25,0.07; 0.50,0.2; 0.75,0.467; 1.0,1.0">
                                          <p:stCondLst>
                                            <p:cond delay="0"/>
                                          </p:stCondLst>
                                        </p:cTn>
                                        <p:tgtEl>
                                          <p:spTgt spid="6">
                                            <p:txEl>
                                              <p:pRg st="8" end="8"/>
                                            </p:txEl>
                                          </p:spTgt>
                                        </p:tgtEl>
                                        <p:attrNameLst>
                                          <p:attrName>ppt_y</p:attrName>
                                        </p:attrNameLst>
                                      </p:cBhvr>
                                      <p:tavLst>
                                        <p:tav tm="0" fmla="#ppt_y-sin(pi*$)/3">
                                          <p:val>
                                            <p:fltVal val="0.5"/>
                                          </p:val>
                                        </p:tav>
                                        <p:tav tm="100000">
                                          <p:val>
                                            <p:fltVal val="1"/>
                                          </p:val>
                                        </p:tav>
                                      </p:tavLst>
                                    </p:anim>
                                    <p:anim calcmode="lin" valueType="num">
                                      <p:cBhvr>
                                        <p:cTn id="135" dur="664" tmFilter="0, 0; 0.125,0.2665; 0.25,0.4; 0.375,0.465; 0.5,0.5;  0.625,0.535; 0.75,0.6; 0.875,0.7335; 1,1">
                                          <p:stCondLst>
                                            <p:cond delay="664"/>
                                          </p:stCondLst>
                                        </p:cTn>
                                        <p:tgtEl>
                                          <p:spTgt spid="6">
                                            <p:txEl>
                                              <p:pRg st="8" end="8"/>
                                            </p:txEl>
                                          </p:spTgt>
                                        </p:tgtEl>
                                        <p:attrNameLst>
                                          <p:attrName>ppt_y</p:attrName>
                                        </p:attrNameLst>
                                      </p:cBhvr>
                                      <p:tavLst>
                                        <p:tav tm="0" fmla="#ppt_y-sin(pi*$)/9">
                                          <p:val>
                                            <p:fltVal val="0"/>
                                          </p:val>
                                        </p:tav>
                                        <p:tav tm="100000">
                                          <p:val>
                                            <p:fltVal val="1"/>
                                          </p:val>
                                        </p:tav>
                                      </p:tavLst>
                                    </p:anim>
                                    <p:anim calcmode="lin" valueType="num">
                                      <p:cBhvr>
                                        <p:cTn id="136" dur="332" tmFilter="0, 0; 0.125,0.2665; 0.25,0.4; 0.375,0.465; 0.5,0.5;  0.625,0.535; 0.75,0.6; 0.875,0.7335; 1,1">
                                          <p:stCondLst>
                                            <p:cond delay="1324"/>
                                          </p:stCondLst>
                                        </p:cTn>
                                        <p:tgtEl>
                                          <p:spTgt spid="6">
                                            <p:txEl>
                                              <p:pRg st="8" end="8"/>
                                            </p:txEl>
                                          </p:spTgt>
                                        </p:tgtEl>
                                        <p:attrNameLst>
                                          <p:attrName>ppt_y</p:attrName>
                                        </p:attrNameLst>
                                      </p:cBhvr>
                                      <p:tavLst>
                                        <p:tav tm="0" fmla="#ppt_y-sin(pi*$)/27">
                                          <p:val>
                                            <p:fltVal val="0"/>
                                          </p:val>
                                        </p:tav>
                                        <p:tav tm="100000">
                                          <p:val>
                                            <p:fltVal val="1"/>
                                          </p:val>
                                        </p:tav>
                                      </p:tavLst>
                                    </p:anim>
                                    <p:anim calcmode="lin" valueType="num">
                                      <p:cBhvr>
                                        <p:cTn id="137" dur="164" tmFilter="0, 0; 0.125,0.2665; 0.25,0.4; 0.375,0.465; 0.5,0.5;  0.625,0.535; 0.75,0.6; 0.875,0.7335; 1,1">
                                          <p:stCondLst>
                                            <p:cond delay="1656"/>
                                          </p:stCondLst>
                                        </p:cTn>
                                        <p:tgtEl>
                                          <p:spTgt spid="6">
                                            <p:txEl>
                                              <p:pRg st="8" end="8"/>
                                            </p:txEl>
                                          </p:spTgt>
                                        </p:tgtEl>
                                        <p:attrNameLst>
                                          <p:attrName>ppt_y</p:attrName>
                                        </p:attrNameLst>
                                      </p:cBhvr>
                                      <p:tavLst>
                                        <p:tav tm="0" fmla="#ppt_y-sin(pi*$)/81">
                                          <p:val>
                                            <p:fltVal val="0"/>
                                          </p:val>
                                        </p:tav>
                                        <p:tav tm="100000">
                                          <p:val>
                                            <p:fltVal val="1"/>
                                          </p:val>
                                        </p:tav>
                                      </p:tavLst>
                                    </p:anim>
                                    <p:animScale>
                                      <p:cBhvr>
                                        <p:cTn id="138" dur="26">
                                          <p:stCondLst>
                                            <p:cond delay="650"/>
                                          </p:stCondLst>
                                        </p:cTn>
                                        <p:tgtEl>
                                          <p:spTgt spid="6">
                                            <p:txEl>
                                              <p:pRg st="8" end="8"/>
                                            </p:txEl>
                                          </p:spTgt>
                                        </p:tgtEl>
                                      </p:cBhvr>
                                      <p:to x="100000" y="60000"/>
                                    </p:animScale>
                                    <p:animScale>
                                      <p:cBhvr>
                                        <p:cTn id="139" dur="166" decel="50000">
                                          <p:stCondLst>
                                            <p:cond delay="676"/>
                                          </p:stCondLst>
                                        </p:cTn>
                                        <p:tgtEl>
                                          <p:spTgt spid="6">
                                            <p:txEl>
                                              <p:pRg st="8" end="8"/>
                                            </p:txEl>
                                          </p:spTgt>
                                        </p:tgtEl>
                                      </p:cBhvr>
                                      <p:to x="100000" y="100000"/>
                                    </p:animScale>
                                    <p:animScale>
                                      <p:cBhvr>
                                        <p:cTn id="140" dur="26">
                                          <p:stCondLst>
                                            <p:cond delay="1312"/>
                                          </p:stCondLst>
                                        </p:cTn>
                                        <p:tgtEl>
                                          <p:spTgt spid="6">
                                            <p:txEl>
                                              <p:pRg st="8" end="8"/>
                                            </p:txEl>
                                          </p:spTgt>
                                        </p:tgtEl>
                                      </p:cBhvr>
                                      <p:to x="100000" y="80000"/>
                                    </p:animScale>
                                    <p:animScale>
                                      <p:cBhvr>
                                        <p:cTn id="141" dur="166" decel="50000">
                                          <p:stCondLst>
                                            <p:cond delay="1338"/>
                                          </p:stCondLst>
                                        </p:cTn>
                                        <p:tgtEl>
                                          <p:spTgt spid="6">
                                            <p:txEl>
                                              <p:pRg st="8" end="8"/>
                                            </p:txEl>
                                          </p:spTgt>
                                        </p:tgtEl>
                                      </p:cBhvr>
                                      <p:to x="100000" y="100000"/>
                                    </p:animScale>
                                    <p:animScale>
                                      <p:cBhvr>
                                        <p:cTn id="142" dur="26">
                                          <p:stCondLst>
                                            <p:cond delay="1642"/>
                                          </p:stCondLst>
                                        </p:cTn>
                                        <p:tgtEl>
                                          <p:spTgt spid="6">
                                            <p:txEl>
                                              <p:pRg st="8" end="8"/>
                                            </p:txEl>
                                          </p:spTgt>
                                        </p:tgtEl>
                                      </p:cBhvr>
                                      <p:to x="100000" y="90000"/>
                                    </p:animScale>
                                    <p:animScale>
                                      <p:cBhvr>
                                        <p:cTn id="143" dur="166" decel="50000">
                                          <p:stCondLst>
                                            <p:cond delay="1668"/>
                                          </p:stCondLst>
                                        </p:cTn>
                                        <p:tgtEl>
                                          <p:spTgt spid="6">
                                            <p:txEl>
                                              <p:pRg st="8" end="8"/>
                                            </p:txEl>
                                          </p:spTgt>
                                        </p:tgtEl>
                                      </p:cBhvr>
                                      <p:to x="100000" y="100000"/>
                                    </p:animScale>
                                    <p:animScale>
                                      <p:cBhvr>
                                        <p:cTn id="144" dur="26">
                                          <p:stCondLst>
                                            <p:cond delay="1808"/>
                                          </p:stCondLst>
                                        </p:cTn>
                                        <p:tgtEl>
                                          <p:spTgt spid="6">
                                            <p:txEl>
                                              <p:pRg st="8" end="8"/>
                                            </p:txEl>
                                          </p:spTgt>
                                        </p:tgtEl>
                                      </p:cBhvr>
                                      <p:to x="100000" y="95000"/>
                                    </p:animScale>
                                    <p:animScale>
                                      <p:cBhvr>
                                        <p:cTn id="145" dur="166" decel="50000">
                                          <p:stCondLst>
                                            <p:cond delay="1834"/>
                                          </p:stCondLst>
                                        </p:cTn>
                                        <p:tgtEl>
                                          <p:spTgt spid="6">
                                            <p:txEl>
                                              <p:pRg st="8" end="8"/>
                                            </p:txEl>
                                          </p:spTgt>
                                        </p:tgtEl>
                                      </p:cBhvr>
                                      <p:to x="100000" y="100000"/>
                                    </p:animScale>
                                  </p:childTnLst>
                                </p:cTn>
                              </p:par>
                            </p:childTnLst>
                          </p:cTn>
                        </p:par>
                      </p:childTnLst>
                    </p:cTn>
                  </p:par>
                  <p:par>
                    <p:cTn id="146" fill="hold">
                      <p:stCondLst>
                        <p:cond delay="indefinite"/>
                      </p:stCondLst>
                      <p:childTnLst>
                        <p:par>
                          <p:cTn id="147" fill="hold">
                            <p:stCondLst>
                              <p:cond delay="0"/>
                            </p:stCondLst>
                            <p:childTnLst>
                              <p:par>
                                <p:cTn id="148" presetID="26" presetClass="entr" presetSubtype="0" fill="hold" nodeType="clickEffect">
                                  <p:stCondLst>
                                    <p:cond delay="0"/>
                                  </p:stCondLst>
                                  <p:childTnLst>
                                    <p:set>
                                      <p:cBhvr>
                                        <p:cTn id="149" dur="1" fill="hold">
                                          <p:stCondLst>
                                            <p:cond delay="0"/>
                                          </p:stCondLst>
                                        </p:cTn>
                                        <p:tgtEl>
                                          <p:spTgt spid="6">
                                            <p:txEl>
                                              <p:pRg st="9" end="9"/>
                                            </p:txEl>
                                          </p:spTgt>
                                        </p:tgtEl>
                                        <p:attrNameLst>
                                          <p:attrName>style.visibility</p:attrName>
                                        </p:attrNameLst>
                                      </p:cBhvr>
                                      <p:to>
                                        <p:strVal val="visible"/>
                                      </p:to>
                                    </p:set>
                                    <p:animEffect transition="in" filter="wipe(down)">
                                      <p:cBhvr>
                                        <p:cTn id="150" dur="580">
                                          <p:stCondLst>
                                            <p:cond delay="0"/>
                                          </p:stCondLst>
                                        </p:cTn>
                                        <p:tgtEl>
                                          <p:spTgt spid="6">
                                            <p:txEl>
                                              <p:pRg st="9" end="9"/>
                                            </p:txEl>
                                          </p:spTgt>
                                        </p:tgtEl>
                                      </p:cBhvr>
                                    </p:animEffect>
                                    <p:anim calcmode="lin" valueType="num">
                                      <p:cBhvr>
                                        <p:cTn id="151" dur="1822" tmFilter="0,0; 0.14,0.36; 0.43,0.73; 0.71,0.91; 1.0,1.0">
                                          <p:stCondLst>
                                            <p:cond delay="0"/>
                                          </p:stCondLst>
                                        </p:cTn>
                                        <p:tgtEl>
                                          <p:spTgt spid="6">
                                            <p:txEl>
                                              <p:pRg st="9" end="9"/>
                                            </p:txEl>
                                          </p:spTgt>
                                        </p:tgtEl>
                                        <p:attrNameLst>
                                          <p:attrName>ppt_x</p:attrName>
                                        </p:attrNameLst>
                                      </p:cBhvr>
                                      <p:tavLst>
                                        <p:tav tm="0">
                                          <p:val>
                                            <p:strVal val="#ppt_x-0.25"/>
                                          </p:val>
                                        </p:tav>
                                        <p:tav tm="100000">
                                          <p:val>
                                            <p:strVal val="#ppt_x"/>
                                          </p:val>
                                        </p:tav>
                                      </p:tavLst>
                                    </p:anim>
                                    <p:anim calcmode="lin" valueType="num">
                                      <p:cBhvr>
                                        <p:cTn id="152" dur="664" tmFilter="0.0,0.0; 0.25,0.07; 0.50,0.2; 0.75,0.467; 1.0,1.0">
                                          <p:stCondLst>
                                            <p:cond delay="0"/>
                                          </p:stCondLst>
                                        </p:cTn>
                                        <p:tgtEl>
                                          <p:spTgt spid="6">
                                            <p:txEl>
                                              <p:pRg st="9" end="9"/>
                                            </p:txEl>
                                          </p:spTgt>
                                        </p:tgtEl>
                                        <p:attrNameLst>
                                          <p:attrName>ppt_y</p:attrName>
                                        </p:attrNameLst>
                                      </p:cBhvr>
                                      <p:tavLst>
                                        <p:tav tm="0" fmla="#ppt_y-sin(pi*$)/3">
                                          <p:val>
                                            <p:fltVal val="0.5"/>
                                          </p:val>
                                        </p:tav>
                                        <p:tav tm="100000">
                                          <p:val>
                                            <p:fltVal val="1"/>
                                          </p:val>
                                        </p:tav>
                                      </p:tavLst>
                                    </p:anim>
                                    <p:anim calcmode="lin" valueType="num">
                                      <p:cBhvr>
                                        <p:cTn id="153" dur="664" tmFilter="0, 0; 0.125,0.2665; 0.25,0.4; 0.375,0.465; 0.5,0.5;  0.625,0.535; 0.75,0.6; 0.875,0.7335; 1,1">
                                          <p:stCondLst>
                                            <p:cond delay="664"/>
                                          </p:stCondLst>
                                        </p:cTn>
                                        <p:tgtEl>
                                          <p:spTgt spid="6">
                                            <p:txEl>
                                              <p:pRg st="9" end="9"/>
                                            </p:txEl>
                                          </p:spTgt>
                                        </p:tgtEl>
                                        <p:attrNameLst>
                                          <p:attrName>ppt_y</p:attrName>
                                        </p:attrNameLst>
                                      </p:cBhvr>
                                      <p:tavLst>
                                        <p:tav tm="0" fmla="#ppt_y-sin(pi*$)/9">
                                          <p:val>
                                            <p:fltVal val="0"/>
                                          </p:val>
                                        </p:tav>
                                        <p:tav tm="100000">
                                          <p:val>
                                            <p:fltVal val="1"/>
                                          </p:val>
                                        </p:tav>
                                      </p:tavLst>
                                    </p:anim>
                                    <p:anim calcmode="lin" valueType="num">
                                      <p:cBhvr>
                                        <p:cTn id="154" dur="332" tmFilter="0, 0; 0.125,0.2665; 0.25,0.4; 0.375,0.465; 0.5,0.5;  0.625,0.535; 0.75,0.6; 0.875,0.7335; 1,1">
                                          <p:stCondLst>
                                            <p:cond delay="1324"/>
                                          </p:stCondLst>
                                        </p:cTn>
                                        <p:tgtEl>
                                          <p:spTgt spid="6">
                                            <p:txEl>
                                              <p:pRg st="9" end="9"/>
                                            </p:txEl>
                                          </p:spTgt>
                                        </p:tgtEl>
                                        <p:attrNameLst>
                                          <p:attrName>ppt_y</p:attrName>
                                        </p:attrNameLst>
                                      </p:cBhvr>
                                      <p:tavLst>
                                        <p:tav tm="0" fmla="#ppt_y-sin(pi*$)/27">
                                          <p:val>
                                            <p:fltVal val="0"/>
                                          </p:val>
                                        </p:tav>
                                        <p:tav tm="100000">
                                          <p:val>
                                            <p:fltVal val="1"/>
                                          </p:val>
                                        </p:tav>
                                      </p:tavLst>
                                    </p:anim>
                                    <p:anim calcmode="lin" valueType="num">
                                      <p:cBhvr>
                                        <p:cTn id="155" dur="164" tmFilter="0, 0; 0.125,0.2665; 0.25,0.4; 0.375,0.465; 0.5,0.5;  0.625,0.535; 0.75,0.6; 0.875,0.7335; 1,1">
                                          <p:stCondLst>
                                            <p:cond delay="1656"/>
                                          </p:stCondLst>
                                        </p:cTn>
                                        <p:tgtEl>
                                          <p:spTgt spid="6">
                                            <p:txEl>
                                              <p:pRg st="9" end="9"/>
                                            </p:txEl>
                                          </p:spTgt>
                                        </p:tgtEl>
                                        <p:attrNameLst>
                                          <p:attrName>ppt_y</p:attrName>
                                        </p:attrNameLst>
                                      </p:cBhvr>
                                      <p:tavLst>
                                        <p:tav tm="0" fmla="#ppt_y-sin(pi*$)/81">
                                          <p:val>
                                            <p:fltVal val="0"/>
                                          </p:val>
                                        </p:tav>
                                        <p:tav tm="100000">
                                          <p:val>
                                            <p:fltVal val="1"/>
                                          </p:val>
                                        </p:tav>
                                      </p:tavLst>
                                    </p:anim>
                                    <p:animScale>
                                      <p:cBhvr>
                                        <p:cTn id="156" dur="26">
                                          <p:stCondLst>
                                            <p:cond delay="650"/>
                                          </p:stCondLst>
                                        </p:cTn>
                                        <p:tgtEl>
                                          <p:spTgt spid="6">
                                            <p:txEl>
                                              <p:pRg st="9" end="9"/>
                                            </p:txEl>
                                          </p:spTgt>
                                        </p:tgtEl>
                                      </p:cBhvr>
                                      <p:to x="100000" y="60000"/>
                                    </p:animScale>
                                    <p:animScale>
                                      <p:cBhvr>
                                        <p:cTn id="157" dur="166" decel="50000">
                                          <p:stCondLst>
                                            <p:cond delay="676"/>
                                          </p:stCondLst>
                                        </p:cTn>
                                        <p:tgtEl>
                                          <p:spTgt spid="6">
                                            <p:txEl>
                                              <p:pRg st="9" end="9"/>
                                            </p:txEl>
                                          </p:spTgt>
                                        </p:tgtEl>
                                      </p:cBhvr>
                                      <p:to x="100000" y="100000"/>
                                    </p:animScale>
                                    <p:animScale>
                                      <p:cBhvr>
                                        <p:cTn id="158" dur="26">
                                          <p:stCondLst>
                                            <p:cond delay="1312"/>
                                          </p:stCondLst>
                                        </p:cTn>
                                        <p:tgtEl>
                                          <p:spTgt spid="6">
                                            <p:txEl>
                                              <p:pRg st="9" end="9"/>
                                            </p:txEl>
                                          </p:spTgt>
                                        </p:tgtEl>
                                      </p:cBhvr>
                                      <p:to x="100000" y="80000"/>
                                    </p:animScale>
                                    <p:animScale>
                                      <p:cBhvr>
                                        <p:cTn id="159" dur="166" decel="50000">
                                          <p:stCondLst>
                                            <p:cond delay="1338"/>
                                          </p:stCondLst>
                                        </p:cTn>
                                        <p:tgtEl>
                                          <p:spTgt spid="6">
                                            <p:txEl>
                                              <p:pRg st="9" end="9"/>
                                            </p:txEl>
                                          </p:spTgt>
                                        </p:tgtEl>
                                      </p:cBhvr>
                                      <p:to x="100000" y="100000"/>
                                    </p:animScale>
                                    <p:animScale>
                                      <p:cBhvr>
                                        <p:cTn id="160" dur="26">
                                          <p:stCondLst>
                                            <p:cond delay="1642"/>
                                          </p:stCondLst>
                                        </p:cTn>
                                        <p:tgtEl>
                                          <p:spTgt spid="6">
                                            <p:txEl>
                                              <p:pRg st="9" end="9"/>
                                            </p:txEl>
                                          </p:spTgt>
                                        </p:tgtEl>
                                      </p:cBhvr>
                                      <p:to x="100000" y="90000"/>
                                    </p:animScale>
                                    <p:animScale>
                                      <p:cBhvr>
                                        <p:cTn id="161" dur="166" decel="50000">
                                          <p:stCondLst>
                                            <p:cond delay="1668"/>
                                          </p:stCondLst>
                                        </p:cTn>
                                        <p:tgtEl>
                                          <p:spTgt spid="6">
                                            <p:txEl>
                                              <p:pRg st="9" end="9"/>
                                            </p:txEl>
                                          </p:spTgt>
                                        </p:tgtEl>
                                      </p:cBhvr>
                                      <p:to x="100000" y="100000"/>
                                    </p:animScale>
                                    <p:animScale>
                                      <p:cBhvr>
                                        <p:cTn id="162" dur="26">
                                          <p:stCondLst>
                                            <p:cond delay="1808"/>
                                          </p:stCondLst>
                                        </p:cTn>
                                        <p:tgtEl>
                                          <p:spTgt spid="6">
                                            <p:txEl>
                                              <p:pRg st="9" end="9"/>
                                            </p:txEl>
                                          </p:spTgt>
                                        </p:tgtEl>
                                      </p:cBhvr>
                                      <p:to x="100000" y="95000"/>
                                    </p:animScale>
                                    <p:animScale>
                                      <p:cBhvr>
                                        <p:cTn id="163" dur="166" decel="50000">
                                          <p:stCondLst>
                                            <p:cond delay="1834"/>
                                          </p:stCondLst>
                                        </p:cTn>
                                        <p:tgtEl>
                                          <p:spTgt spid="6">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4EA171-203F-8E4A-397D-2288118374DB}"/>
              </a:ext>
            </a:extLst>
          </p:cNvPr>
          <p:cNvSpPr txBox="1"/>
          <p:nvPr/>
        </p:nvSpPr>
        <p:spPr>
          <a:xfrm>
            <a:off x="370225" y="473208"/>
            <a:ext cx="10878800" cy="5720669"/>
          </a:xfrm>
          <a:prstGeom prst="rect">
            <a:avLst/>
          </a:prstGeom>
          <a:noFill/>
        </p:spPr>
        <p:txBody>
          <a:bodyPr wrap="square">
            <a:spAutoFit/>
          </a:bodyPr>
          <a:lstStyle/>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30.	The frequencies of two sound sources are 256 Hz and 260Hz. At t = 0, 	the intensity of sound is maximum. Then the phase difference at the 	time t=1/16s will be</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50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Zero		2. </a:t>
            </a:r>
            <a:r>
              <a:rPr lang="en-US" sz="2400" kern="100" dirty="0">
                <a:solidFill>
                  <a:schemeClr val="bg1"/>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a:t>
            </a:r>
            <a:r>
              <a:rPr lang="en-US" sz="2400" kern="100" dirty="0">
                <a:solidFill>
                  <a:schemeClr val="bg1"/>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	 		4. </a:t>
            </a:r>
            <a:r>
              <a:rPr lang="en-US" sz="2400" kern="100" dirty="0">
                <a:solidFill>
                  <a:schemeClr val="bg1"/>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/4 </a:t>
            </a:r>
          </a:p>
          <a:p>
            <a:pPr marL="228600" marR="0" algn="just">
              <a:lnSpc>
                <a:spcPct val="150000"/>
              </a:lnSpc>
              <a:spcBef>
                <a:spcPts val="0"/>
              </a:spcBef>
              <a:spcAft>
                <a:spcPts val="800"/>
              </a:spcAft>
            </a:pPr>
            <a:endPar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31.	</a:t>
            </a:r>
            <a:r>
              <a:rPr lang="en-US" sz="2400" dirty="0">
                <a:solidFill>
                  <a:schemeClr val="bg1"/>
                </a:solidFill>
                <a:effectLst/>
                <a:latin typeface="Tahoma" panose="020B0604030504040204" pitchFamily="34" charset="0"/>
                <a:ea typeface="Calibri" panose="020F0502020204030204" pitchFamily="34" charset="0"/>
              </a:rPr>
              <a:t>For the stationary wave y=4sin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cos (96 </a:t>
            </a:r>
            <a:r>
              <a:rPr lang="en-US" sz="2400" kern="100" dirty="0">
                <a:solidFill>
                  <a:schemeClr val="bg1"/>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 the distance between a 	node and the next antinode is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50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7.5			2. 15	   	3. 22.5		4. 30</a:t>
            </a:r>
          </a:p>
          <a:p>
            <a:pPr marR="0" lvl="0" algn="just">
              <a:lnSpc>
                <a:spcPct val="107000"/>
              </a:lnSpc>
              <a:spcBef>
                <a:spcPts val="0"/>
              </a:spcBef>
              <a:spcAft>
                <a:spcPts val="0"/>
              </a:spcAft>
            </a:pP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32.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A standing wave having 3 nodes and 2 antinodes is formed between 	two atoms having a distance 1.21 </a:t>
            </a:r>
            <a:r>
              <a:rPr lang="en-US" sz="2400" kern="100" dirty="0">
                <a:solidFill>
                  <a:schemeClr val="bg1"/>
                </a:solidFill>
                <a:effectLst/>
                <a:latin typeface="Sylfaen" panose="010A0502050306030303" pitchFamily="18" charset="0"/>
                <a:ea typeface="Calibri" panose="020F0502020204030204" pitchFamily="34" charset="0"/>
                <a:cs typeface="Tahoma" panose="020B0604030504040204" pitchFamily="34" charset="0"/>
              </a:rPr>
              <a:t>Å</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between them. The wavelength of 	the standing wave is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50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1. 1.21 </a:t>
            </a:r>
            <a:r>
              <a:rPr lang="en-US" sz="2400" kern="100" dirty="0">
                <a:solidFill>
                  <a:schemeClr val="bg1"/>
                </a:solidFill>
                <a:effectLst/>
                <a:latin typeface="Sylfaen" panose="010A0502050306030303" pitchFamily="18" charset="0"/>
                <a:ea typeface="Calibri" panose="020F0502020204030204" pitchFamily="34" charset="0"/>
                <a:cs typeface="Tahoma" panose="020B0604030504040204" pitchFamily="34" charset="0"/>
              </a:rPr>
              <a:t>Å</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2. 2.42</a:t>
            </a:r>
            <a:r>
              <a:rPr lang="en-US" sz="2400" kern="100" dirty="0">
                <a:solidFill>
                  <a:schemeClr val="bg1"/>
                </a:solidFill>
                <a:effectLst/>
                <a:latin typeface="Sylfaen" panose="010A0502050306030303" pitchFamily="18" charset="0"/>
                <a:ea typeface="Calibri" panose="020F0502020204030204" pitchFamily="34" charset="0"/>
                <a:cs typeface="Tahoma" panose="020B0604030504040204" pitchFamily="34" charset="0"/>
              </a:rPr>
              <a:t>Å</a:t>
            </a: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3. 6.05</a:t>
            </a:r>
            <a:r>
              <a:rPr lang="en-US" sz="2400" kern="100" dirty="0">
                <a:solidFill>
                  <a:schemeClr val="bg1"/>
                </a:solidFill>
                <a:effectLst/>
                <a:latin typeface="Sylfaen" panose="010A0502050306030303" pitchFamily="18" charset="0"/>
                <a:ea typeface="Calibri" panose="020F0502020204030204" pitchFamily="34" charset="0"/>
                <a:cs typeface="Tahoma" panose="020B0604030504040204" pitchFamily="34" charset="0"/>
              </a:rPr>
              <a:t>Å</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4. 3.63</a:t>
            </a:r>
            <a:r>
              <a:rPr lang="en-US" sz="2400" kern="100" dirty="0">
                <a:solidFill>
                  <a:schemeClr val="bg1"/>
                </a:solidFill>
                <a:effectLst/>
                <a:latin typeface="Sylfaen" panose="010A0502050306030303" pitchFamily="18" charset="0"/>
                <a:ea typeface="Calibri" panose="020F0502020204030204" pitchFamily="34" charset="0"/>
                <a:cs typeface="Tahoma" panose="020B0604030504040204" pitchFamily="34" charset="0"/>
              </a:rPr>
              <a:t>Å</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Object 8">
            <a:extLst>
              <a:ext uri="{FF2B5EF4-FFF2-40B4-BE49-F238E27FC236}">
                <a16:creationId xmlns:a16="http://schemas.microsoft.com/office/drawing/2014/main" id="{A0DB5808-D350-3476-9A4D-342F874F058E}"/>
              </a:ext>
            </a:extLst>
          </p:cNvPr>
          <p:cNvGraphicFramePr>
            <a:graphicFrameLocks noChangeAspect="1"/>
          </p:cNvGraphicFramePr>
          <p:nvPr>
            <p:extLst>
              <p:ext uri="{D42A27DB-BD31-4B8C-83A1-F6EECF244321}">
                <p14:modId xmlns:p14="http://schemas.microsoft.com/office/powerpoint/2010/main" val="1350941555"/>
              </p:ext>
            </p:extLst>
          </p:nvPr>
        </p:nvGraphicFramePr>
        <p:xfrm>
          <a:off x="5634038" y="2884488"/>
          <a:ext cx="593725" cy="692150"/>
        </p:xfrm>
        <a:graphic>
          <a:graphicData uri="http://schemas.openxmlformats.org/presentationml/2006/ole">
            <mc:AlternateContent xmlns:mc="http://schemas.openxmlformats.org/markup-compatibility/2006">
              <mc:Choice xmlns:v="urn:schemas-microsoft-com:vml" Requires="v">
                <p:oleObj name="Equation" r:id="rId2" imgW="304560" imgH="355320" progId="Equation.DSMT4">
                  <p:embed/>
                </p:oleObj>
              </mc:Choice>
              <mc:Fallback>
                <p:oleObj name="Equation" r:id="rId2" imgW="304560" imgH="355320" progId="Equation.DSMT4">
                  <p:embed/>
                  <p:pic>
                    <p:nvPicPr>
                      <p:cNvPr id="0" name=""/>
                      <p:cNvPicPr/>
                      <p:nvPr/>
                    </p:nvPicPr>
                    <p:blipFill>
                      <a:blip r:embed="rId3"/>
                      <a:stretch>
                        <a:fillRect/>
                      </a:stretch>
                    </p:blipFill>
                    <p:spPr>
                      <a:xfrm>
                        <a:off x="5634038" y="2884488"/>
                        <a:ext cx="593725" cy="692150"/>
                      </a:xfrm>
                      <a:prstGeom prst="rect">
                        <a:avLst/>
                      </a:prstGeom>
                    </p:spPr>
                  </p:pic>
                </p:oleObj>
              </mc:Fallback>
            </mc:AlternateContent>
          </a:graphicData>
        </a:graphic>
      </p:graphicFrame>
    </p:spTree>
    <p:extLst>
      <p:ext uri="{BB962C8B-B14F-4D97-AF65-F5344CB8AC3E}">
        <p14:creationId xmlns:p14="http://schemas.microsoft.com/office/powerpoint/2010/main" val="43614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1000"/>
                                        <p:tgtEl>
                                          <p:spTgt spid="6">
                                            <p:txEl>
                                              <p:pRg st="3" end="3"/>
                                            </p:txEl>
                                          </p:spTgt>
                                        </p:tgtEl>
                                      </p:cBhvr>
                                    </p:animEffect>
                                    <p:anim calcmode="lin" valueType="num">
                                      <p:cBhvr>
                                        <p:cTn id="2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Effect transition="in" filter="fade">
                                      <p:cBhvr>
                                        <p:cTn id="33" dur="1000"/>
                                        <p:tgtEl>
                                          <p:spTgt spid="6">
                                            <p:txEl>
                                              <p:pRg st="4" end="4"/>
                                            </p:txEl>
                                          </p:spTgt>
                                        </p:tgtEl>
                                      </p:cBhvr>
                                    </p:animEffect>
                                    <p:anim calcmode="lin" valueType="num">
                                      <p:cBhvr>
                                        <p:cTn id="34"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6">
                                            <p:txEl>
                                              <p:pRg st="5" end="5"/>
                                            </p:txEl>
                                          </p:spTgt>
                                        </p:tgtEl>
                                        <p:attrNameLst>
                                          <p:attrName>style.visibility</p:attrName>
                                        </p:attrNameLst>
                                      </p:cBhvr>
                                      <p:to>
                                        <p:strVal val="visible"/>
                                      </p:to>
                                    </p:set>
                                    <p:animEffect transition="in" filter="barn(inVertical)">
                                      <p:cBhvr>
                                        <p:cTn id="40" dur="500"/>
                                        <p:tgtEl>
                                          <p:spTgt spid="6">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6">
                                            <p:txEl>
                                              <p:pRg st="6" end="6"/>
                                            </p:txEl>
                                          </p:spTgt>
                                        </p:tgtEl>
                                        <p:attrNameLst>
                                          <p:attrName>style.visibility</p:attrName>
                                        </p:attrNameLst>
                                      </p:cBhvr>
                                      <p:to>
                                        <p:strVal val="visible"/>
                                      </p:to>
                                    </p:set>
                                    <p:animEffect transition="in" filter="barn(inVertical)">
                                      <p:cBhvr>
                                        <p:cTn id="45"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C2D5B41-B059-3CA7-C3F2-6640C9C17329}"/>
              </a:ext>
            </a:extLst>
          </p:cNvPr>
          <p:cNvSpPr txBox="1"/>
          <p:nvPr/>
        </p:nvSpPr>
        <p:spPr>
          <a:xfrm>
            <a:off x="255926" y="350636"/>
            <a:ext cx="10297774" cy="5574475"/>
          </a:xfrm>
          <a:prstGeom prst="rect">
            <a:avLst/>
          </a:prstGeom>
          <a:noFill/>
        </p:spPr>
        <p:txBody>
          <a:bodyPr wrap="square">
            <a:spAutoFit/>
          </a:bodyPr>
          <a:lstStyle/>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33.	Stationary waves of frequency 300 Hz are formed in a medium in 	which the velocity of sound is 1200m/s. The distance between a 	node and the neighboring antinode is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07000"/>
              </a:lnSpc>
              <a:spcBef>
                <a:spcPts val="0"/>
              </a:spcBef>
              <a:spcAft>
                <a:spcPts val="80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1m		2. 2m	    		3. 3m		4. 4m </a:t>
            </a:r>
          </a:p>
          <a:p>
            <a:pPr marR="0" lvl="0" algn="just">
              <a:lnSpc>
                <a:spcPct val="107000"/>
              </a:lnSpc>
              <a:spcBef>
                <a:spcPts val="0"/>
              </a:spcBef>
              <a:spcAft>
                <a:spcPts val="0"/>
              </a:spcAft>
            </a:pPr>
            <a:r>
              <a:rPr lang="en-US"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34.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At nodes in stationary waves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Change in pressure and density are maximum</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Change in pressure and density are minimum</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Strain is zero</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4. Energy is minimum</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startAt="2"/>
            </a:pPr>
            <a:endPar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35.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If the velocity of sound in air is 350m/s. Then the fundamental 	frequency of an open pipe of length 50cm, will be</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50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a:t>
            </a: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350Hz	 2. 175Hz       	 3. 900Hz	4. 750Hz</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3979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ircle(in)">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circle(in)">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circle(in)">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circle(in)">
                                      <p:cBhvr>
                                        <p:cTn id="32" dur="20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circle(in)">
                                      <p:cBhvr>
                                        <p:cTn id="37" dur="20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wheel(1)">
                                      <p:cBhvr>
                                        <p:cTn id="42" dur="2000"/>
                                        <p:tgtEl>
                                          <p:spTgt spid="6">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6">
                                            <p:txEl>
                                              <p:pRg st="9" end="9"/>
                                            </p:txEl>
                                          </p:spTgt>
                                        </p:tgtEl>
                                        <p:attrNameLst>
                                          <p:attrName>style.visibility</p:attrName>
                                        </p:attrNameLst>
                                      </p:cBhvr>
                                      <p:to>
                                        <p:strVal val="visible"/>
                                      </p:to>
                                    </p:set>
                                    <p:animEffect transition="in" filter="wheel(1)">
                                      <p:cBhvr>
                                        <p:cTn id="47" dur="20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F70EAA7-1C4B-9D93-1BD2-B2955E08C6C4}"/>
              </a:ext>
            </a:extLst>
          </p:cNvPr>
          <p:cNvSpPr txBox="1"/>
          <p:nvPr/>
        </p:nvSpPr>
        <p:spPr>
          <a:xfrm>
            <a:off x="636926" y="510558"/>
            <a:ext cx="10621624" cy="5645007"/>
          </a:xfrm>
          <a:prstGeom prst="rect">
            <a:avLst/>
          </a:prstGeom>
          <a:noFill/>
        </p:spPr>
        <p:txBody>
          <a:bodyPr wrap="square">
            <a:spAutoFit/>
          </a:bodyPr>
          <a:lstStyle/>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36.	If the velocity of sound in air is 336m/s. The maximum length of a 	closed pipe that would produce a just audible sound will be</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3.2cm		2. 4.2cm	        3. 4.2cm	4. 3.2cm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37.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A resonance air column of length 20cm resonates with a tuning fork of 	frequency 250Hz. The speed of sound in air is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300m/s		2. 200m/s      	3. 150m/s	4. 75m/s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38.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A cylindrical tube, open at both ends, has a fundamental frequency f</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0</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in air. The tube is dipped vertically into water such that half of its 	length is inside water. The fundamental frequency of the air column 	now is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50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a:t>
            </a: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3f</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0</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/4		2. F</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0</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F</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0</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		4. 2f</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0</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837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p:cTn id="17"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18"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19"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20" dur="10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p:cTn id="25"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5">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 calcmode="lin" valueType="num">
                                      <p:cBhvr>
                                        <p:cTn id="33"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34"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35" dur="500"/>
                                        <p:tgtEl>
                                          <p:spTgt spid="5">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5">
                                            <p:txEl>
                                              <p:pRg st="7" end="7"/>
                                            </p:txEl>
                                          </p:spTgt>
                                        </p:tgtEl>
                                        <p:attrNameLst>
                                          <p:attrName>style.visibility</p:attrName>
                                        </p:attrNameLst>
                                      </p:cBhvr>
                                      <p:to>
                                        <p:strVal val="visible"/>
                                      </p:to>
                                    </p:set>
                                    <p:anim calcmode="lin" valueType="num">
                                      <p:cBhvr>
                                        <p:cTn id="40"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41"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701FB2A-8CB4-23AC-1E52-2FA04A21AFDA}"/>
              </a:ext>
            </a:extLst>
          </p:cNvPr>
          <p:cNvSpPr txBox="1"/>
          <p:nvPr/>
        </p:nvSpPr>
        <p:spPr>
          <a:xfrm>
            <a:off x="227350" y="223718"/>
            <a:ext cx="10840699" cy="6143157"/>
          </a:xfrm>
          <a:prstGeom prst="rect">
            <a:avLst/>
          </a:prstGeom>
          <a:noFill/>
        </p:spPr>
        <p:txBody>
          <a:bodyPr wrap="square">
            <a:spAutoFit/>
          </a:bodyPr>
          <a:lstStyle/>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39.	Two closed pipe produce 10beats per second when emitting their 	fundamental nodes. If their length are in ratio of 25:26. Then their 	fundamental frequency in Hz, are</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50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270,280		2. 260,270      3. 260,250		4.260,280 </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42900" marR="0" lvl="0" indent="-342900" algn="just">
              <a:lnSpc>
                <a:spcPct val="107000"/>
              </a:lnSpc>
              <a:spcBef>
                <a:spcPts val="0"/>
              </a:spcBef>
              <a:spcAft>
                <a:spcPts val="0"/>
              </a:spcAft>
              <a:buFont typeface="+mj-lt"/>
              <a:buAutoNum type="arabicPeriod" startAt="2"/>
            </a:pPr>
            <a:endPar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40.	Fundamental frequency of pipe is 100Hz and other two frequencies are 	300Hz and 500Hz then</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Pipe is open at both the ends</a:t>
            </a:r>
            <a:r>
              <a:rPr lang="en-IN"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Pipe is closed at both the ends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3. One end open and another end is closed</a:t>
            </a:r>
            <a:endParaRPr lang="en-IN" sz="2400" kern="1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28600" marR="0" algn="just">
              <a:lnSpc>
                <a:spcPct val="107000"/>
              </a:lnSpc>
              <a:spcBef>
                <a:spcPts val="0"/>
              </a:spcBef>
              <a:spcAft>
                <a:spcPts val="0"/>
              </a:spcAft>
            </a:pPr>
            <a:r>
              <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4. None of the above</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endPar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r>
              <a:rPr lang="en-US"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41.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What is the base frequency if a pipe gives notes of frequencies 425, 255 	and 595 and decide whether it is closed at one end or open at both 	ends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17, closed		2. 28, closed</a:t>
            </a:r>
            <a:r>
              <a:rPr lang="en-IN"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17, open	      4. 85, open </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334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80">
                                          <p:stCondLst>
                                            <p:cond delay="0"/>
                                          </p:stCondLst>
                                        </p:cTn>
                                        <p:tgtEl>
                                          <p:spTgt spid="6">
                                            <p:txEl>
                                              <p:pRg st="0" end="0"/>
                                            </p:txEl>
                                          </p:spTgt>
                                        </p:tgtEl>
                                      </p:cBhvr>
                                    </p:animEffect>
                                    <p:anim calcmode="lin" valueType="num">
                                      <p:cBhvr>
                                        <p:cTn id="8"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xEl>
                                              <p:pRg st="0" end="0"/>
                                            </p:txEl>
                                          </p:spTgt>
                                        </p:tgtEl>
                                      </p:cBhvr>
                                      <p:to x="100000" y="60000"/>
                                    </p:animScale>
                                    <p:animScale>
                                      <p:cBhvr>
                                        <p:cTn id="14" dur="166" decel="50000">
                                          <p:stCondLst>
                                            <p:cond delay="676"/>
                                          </p:stCondLst>
                                        </p:cTn>
                                        <p:tgtEl>
                                          <p:spTgt spid="6">
                                            <p:txEl>
                                              <p:pRg st="0" end="0"/>
                                            </p:txEl>
                                          </p:spTgt>
                                        </p:tgtEl>
                                      </p:cBhvr>
                                      <p:to x="100000" y="100000"/>
                                    </p:animScale>
                                    <p:animScale>
                                      <p:cBhvr>
                                        <p:cTn id="15" dur="26">
                                          <p:stCondLst>
                                            <p:cond delay="1312"/>
                                          </p:stCondLst>
                                        </p:cTn>
                                        <p:tgtEl>
                                          <p:spTgt spid="6">
                                            <p:txEl>
                                              <p:pRg st="0" end="0"/>
                                            </p:txEl>
                                          </p:spTgt>
                                        </p:tgtEl>
                                      </p:cBhvr>
                                      <p:to x="100000" y="80000"/>
                                    </p:animScale>
                                    <p:animScale>
                                      <p:cBhvr>
                                        <p:cTn id="16" dur="166" decel="50000">
                                          <p:stCondLst>
                                            <p:cond delay="1338"/>
                                          </p:stCondLst>
                                        </p:cTn>
                                        <p:tgtEl>
                                          <p:spTgt spid="6">
                                            <p:txEl>
                                              <p:pRg st="0" end="0"/>
                                            </p:txEl>
                                          </p:spTgt>
                                        </p:tgtEl>
                                      </p:cBhvr>
                                      <p:to x="100000" y="100000"/>
                                    </p:animScale>
                                    <p:animScale>
                                      <p:cBhvr>
                                        <p:cTn id="17" dur="26">
                                          <p:stCondLst>
                                            <p:cond delay="1642"/>
                                          </p:stCondLst>
                                        </p:cTn>
                                        <p:tgtEl>
                                          <p:spTgt spid="6">
                                            <p:txEl>
                                              <p:pRg st="0" end="0"/>
                                            </p:txEl>
                                          </p:spTgt>
                                        </p:tgtEl>
                                      </p:cBhvr>
                                      <p:to x="100000" y="90000"/>
                                    </p:animScale>
                                    <p:animScale>
                                      <p:cBhvr>
                                        <p:cTn id="18" dur="166" decel="50000">
                                          <p:stCondLst>
                                            <p:cond delay="1668"/>
                                          </p:stCondLst>
                                        </p:cTn>
                                        <p:tgtEl>
                                          <p:spTgt spid="6">
                                            <p:txEl>
                                              <p:pRg st="0" end="0"/>
                                            </p:txEl>
                                          </p:spTgt>
                                        </p:tgtEl>
                                      </p:cBhvr>
                                      <p:to x="100000" y="100000"/>
                                    </p:animScale>
                                    <p:animScale>
                                      <p:cBhvr>
                                        <p:cTn id="19" dur="26">
                                          <p:stCondLst>
                                            <p:cond delay="1808"/>
                                          </p:stCondLst>
                                        </p:cTn>
                                        <p:tgtEl>
                                          <p:spTgt spid="6">
                                            <p:txEl>
                                              <p:pRg st="0" end="0"/>
                                            </p:txEl>
                                          </p:spTgt>
                                        </p:tgtEl>
                                      </p:cBhvr>
                                      <p:to x="100000" y="95000"/>
                                    </p:animScale>
                                    <p:animScale>
                                      <p:cBhvr>
                                        <p:cTn id="20" dur="166" decel="50000">
                                          <p:stCondLst>
                                            <p:cond delay="1834"/>
                                          </p:stCondLst>
                                        </p:cTn>
                                        <p:tgtEl>
                                          <p:spTgt spid="6">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wipe(down)">
                                      <p:cBhvr>
                                        <p:cTn id="25" dur="580">
                                          <p:stCondLst>
                                            <p:cond delay="0"/>
                                          </p:stCondLst>
                                        </p:cTn>
                                        <p:tgtEl>
                                          <p:spTgt spid="6">
                                            <p:txEl>
                                              <p:pRg st="1" end="1"/>
                                            </p:txEl>
                                          </p:spTgt>
                                        </p:tgtEl>
                                      </p:cBhvr>
                                    </p:animEffect>
                                    <p:anim calcmode="lin" valueType="num">
                                      <p:cBhvr>
                                        <p:cTn id="26" dur="1822" tmFilter="0,0; 0.14,0.36; 0.43,0.73; 0.71,0.91; 1.0,1.0">
                                          <p:stCondLst>
                                            <p:cond delay="0"/>
                                          </p:stCondLst>
                                        </p:cTn>
                                        <p:tgtEl>
                                          <p:spTgt spid="6">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xEl>
                                              <p:pRg st="1" end="1"/>
                                            </p:txEl>
                                          </p:spTgt>
                                        </p:tgtEl>
                                      </p:cBhvr>
                                      <p:to x="100000" y="60000"/>
                                    </p:animScale>
                                    <p:animScale>
                                      <p:cBhvr>
                                        <p:cTn id="32" dur="166" decel="50000">
                                          <p:stCondLst>
                                            <p:cond delay="676"/>
                                          </p:stCondLst>
                                        </p:cTn>
                                        <p:tgtEl>
                                          <p:spTgt spid="6">
                                            <p:txEl>
                                              <p:pRg st="1" end="1"/>
                                            </p:txEl>
                                          </p:spTgt>
                                        </p:tgtEl>
                                      </p:cBhvr>
                                      <p:to x="100000" y="100000"/>
                                    </p:animScale>
                                    <p:animScale>
                                      <p:cBhvr>
                                        <p:cTn id="33" dur="26">
                                          <p:stCondLst>
                                            <p:cond delay="1312"/>
                                          </p:stCondLst>
                                        </p:cTn>
                                        <p:tgtEl>
                                          <p:spTgt spid="6">
                                            <p:txEl>
                                              <p:pRg st="1" end="1"/>
                                            </p:txEl>
                                          </p:spTgt>
                                        </p:tgtEl>
                                      </p:cBhvr>
                                      <p:to x="100000" y="80000"/>
                                    </p:animScale>
                                    <p:animScale>
                                      <p:cBhvr>
                                        <p:cTn id="34" dur="166" decel="50000">
                                          <p:stCondLst>
                                            <p:cond delay="1338"/>
                                          </p:stCondLst>
                                        </p:cTn>
                                        <p:tgtEl>
                                          <p:spTgt spid="6">
                                            <p:txEl>
                                              <p:pRg st="1" end="1"/>
                                            </p:txEl>
                                          </p:spTgt>
                                        </p:tgtEl>
                                      </p:cBhvr>
                                      <p:to x="100000" y="100000"/>
                                    </p:animScale>
                                    <p:animScale>
                                      <p:cBhvr>
                                        <p:cTn id="35" dur="26">
                                          <p:stCondLst>
                                            <p:cond delay="1642"/>
                                          </p:stCondLst>
                                        </p:cTn>
                                        <p:tgtEl>
                                          <p:spTgt spid="6">
                                            <p:txEl>
                                              <p:pRg st="1" end="1"/>
                                            </p:txEl>
                                          </p:spTgt>
                                        </p:tgtEl>
                                      </p:cBhvr>
                                      <p:to x="100000" y="90000"/>
                                    </p:animScale>
                                    <p:animScale>
                                      <p:cBhvr>
                                        <p:cTn id="36" dur="166" decel="50000">
                                          <p:stCondLst>
                                            <p:cond delay="1668"/>
                                          </p:stCondLst>
                                        </p:cTn>
                                        <p:tgtEl>
                                          <p:spTgt spid="6">
                                            <p:txEl>
                                              <p:pRg st="1" end="1"/>
                                            </p:txEl>
                                          </p:spTgt>
                                        </p:tgtEl>
                                      </p:cBhvr>
                                      <p:to x="100000" y="100000"/>
                                    </p:animScale>
                                    <p:animScale>
                                      <p:cBhvr>
                                        <p:cTn id="37" dur="26">
                                          <p:stCondLst>
                                            <p:cond delay="1808"/>
                                          </p:stCondLst>
                                        </p:cTn>
                                        <p:tgtEl>
                                          <p:spTgt spid="6">
                                            <p:txEl>
                                              <p:pRg st="1" end="1"/>
                                            </p:txEl>
                                          </p:spTgt>
                                        </p:tgtEl>
                                      </p:cBhvr>
                                      <p:to x="100000" y="95000"/>
                                    </p:animScale>
                                    <p:animScale>
                                      <p:cBhvr>
                                        <p:cTn id="38" dur="166" decel="50000">
                                          <p:stCondLst>
                                            <p:cond delay="1834"/>
                                          </p:stCondLst>
                                        </p:cTn>
                                        <p:tgtEl>
                                          <p:spTgt spid="6">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3" end="3"/>
                                            </p:txEl>
                                          </p:spTgt>
                                        </p:tgtEl>
                                        <p:attrNameLst>
                                          <p:attrName>style.visibility</p:attrName>
                                        </p:attrNameLst>
                                      </p:cBhvr>
                                      <p:to>
                                        <p:strVal val="visible"/>
                                      </p:to>
                                    </p:set>
                                    <p:anim calcmode="lin" valueType="num">
                                      <p:cBhvr additive="base">
                                        <p:cTn id="4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4" end="4"/>
                                            </p:txEl>
                                          </p:spTgt>
                                        </p:tgtEl>
                                        <p:attrNameLst>
                                          <p:attrName>style.visibility</p:attrName>
                                        </p:attrNameLst>
                                      </p:cBhvr>
                                      <p:to>
                                        <p:strVal val="visible"/>
                                      </p:to>
                                    </p:set>
                                    <p:anim calcmode="lin" valueType="num">
                                      <p:cBhvr additive="base">
                                        <p:cTn id="4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
                                            <p:txEl>
                                              <p:pRg st="5" end="5"/>
                                            </p:txEl>
                                          </p:spTgt>
                                        </p:tgtEl>
                                        <p:attrNameLst>
                                          <p:attrName>style.visibility</p:attrName>
                                        </p:attrNameLst>
                                      </p:cBhvr>
                                      <p:to>
                                        <p:strVal val="visible"/>
                                      </p:to>
                                    </p:set>
                                    <p:anim calcmode="lin" valueType="num">
                                      <p:cBhvr additive="base">
                                        <p:cTn id="55"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
                                            <p:txEl>
                                              <p:pRg st="6" end="6"/>
                                            </p:txEl>
                                          </p:spTgt>
                                        </p:tgtEl>
                                        <p:attrNameLst>
                                          <p:attrName>style.visibility</p:attrName>
                                        </p:attrNameLst>
                                      </p:cBhvr>
                                      <p:to>
                                        <p:strVal val="visible"/>
                                      </p:to>
                                    </p:set>
                                    <p:anim calcmode="lin" valueType="num">
                                      <p:cBhvr additive="base">
                                        <p:cTn id="61"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6">
                                            <p:txEl>
                                              <p:pRg st="8" end="8"/>
                                            </p:txEl>
                                          </p:spTgt>
                                        </p:tgtEl>
                                        <p:attrNameLst>
                                          <p:attrName>style.visibility</p:attrName>
                                        </p:attrNameLst>
                                      </p:cBhvr>
                                      <p:to>
                                        <p:strVal val="visible"/>
                                      </p:to>
                                    </p:set>
                                    <p:animEffect transition="in" filter="fade">
                                      <p:cBhvr>
                                        <p:cTn id="67" dur="1000"/>
                                        <p:tgtEl>
                                          <p:spTgt spid="6">
                                            <p:txEl>
                                              <p:pRg st="8" end="8"/>
                                            </p:txEl>
                                          </p:spTgt>
                                        </p:tgtEl>
                                      </p:cBhvr>
                                    </p:animEffect>
                                    <p:anim calcmode="lin" valueType="num">
                                      <p:cBhvr>
                                        <p:cTn id="68"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69"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6">
                                            <p:txEl>
                                              <p:pRg st="9" end="9"/>
                                            </p:txEl>
                                          </p:spTgt>
                                        </p:tgtEl>
                                        <p:attrNameLst>
                                          <p:attrName>style.visibility</p:attrName>
                                        </p:attrNameLst>
                                      </p:cBhvr>
                                      <p:to>
                                        <p:strVal val="visible"/>
                                      </p:to>
                                    </p:set>
                                    <p:animEffect transition="in" filter="fade">
                                      <p:cBhvr>
                                        <p:cTn id="74" dur="1000"/>
                                        <p:tgtEl>
                                          <p:spTgt spid="6">
                                            <p:txEl>
                                              <p:pRg st="9" end="9"/>
                                            </p:txEl>
                                          </p:spTgt>
                                        </p:tgtEl>
                                      </p:cBhvr>
                                    </p:animEffect>
                                    <p:anim calcmode="lin" valueType="num">
                                      <p:cBhvr>
                                        <p:cTn id="75"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76"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7095475-142A-19E4-6AA2-C3D4EF82A00C}"/>
              </a:ext>
            </a:extLst>
          </p:cNvPr>
          <p:cNvSpPr txBox="1"/>
          <p:nvPr/>
        </p:nvSpPr>
        <p:spPr>
          <a:xfrm>
            <a:off x="541674" y="387462"/>
            <a:ext cx="10774025" cy="5073761"/>
          </a:xfrm>
          <a:prstGeom prst="rect">
            <a:avLst/>
          </a:prstGeom>
          <a:noFill/>
        </p:spPr>
        <p:txBody>
          <a:bodyPr wrap="square">
            <a:spAutoFit/>
          </a:bodyPr>
          <a:lstStyle/>
          <a:p>
            <a:pPr>
              <a:lnSpc>
                <a:spcPct val="150000"/>
              </a:lnSpc>
            </a:pPr>
            <a:r>
              <a:rPr lang="en-US" sz="2400" dirty="0">
                <a:solidFill>
                  <a:schemeClr val="bg1"/>
                </a:solidFill>
                <a:effectLst/>
                <a:latin typeface="Tahoma" panose="020B0604030504040204" pitchFamily="34" charset="0"/>
                <a:ea typeface="Calibri" panose="020F0502020204030204" pitchFamily="34" charset="0"/>
              </a:rPr>
              <a:t>42.	The equation of plane progressive wave propagating in positive X-	direction is y=a sin 2</a:t>
            </a:r>
            <a:r>
              <a:rPr lang="en-US" sz="2400" dirty="0">
                <a:solidFill>
                  <a:schemeClr val="bg1"/>
                </a:solidFill>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If the maximum particle velocity is 	three time the wave velocity then the wavelength of wave is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solidFill>
                  <a:schemeClr val="bg1"/>
                </a:solidFill>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	</a:t>
            </a:r>
          </a:p>
          <a:p>
            <a:r>
              <a:rPr lang="en-US" sz="2400" dirty="0">
                <a:solidFill>
                  <a:schemeClr val="bg1"/>
                </a:solidFill>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	1.			2. a		3.		4.</a:t>
            </a:r>
          </a:p>
          <a:p>
            <a:endParaRPr lang="en-US" sz="2400" dirty="0">
              <a:solidFill>
                <a:schemeClr val="bg1"/>
              </a:solidFill>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endParaRPr>
          </a:p>
          <a:p>
            <a:pPr marR="0" lvl="0" algn="just">
              <a:lnSpc>
                <a:spcPct val="107000"/>
              </a:lnSpc>
              <a:spcBef>
                <a:spcPts val="0"/>
              </a:spcBef>
              <a:spcAft>
                <a:spcPts val="0"/>
              </a:spcAft>
            </a:pPr>
            <a:r>
              <a:rPr lang="en-US" sz="2400" dirty="0">
                <a:solidFill>
                  <a:schemeClr val="bg1"/>
                </a:solidFill>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43.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A wave travels in a medium according to the equation of displacement 	given by y(</a:t>
            </a:r>
            <a:r>
              <a:rPr lang="en-US" sz="2400" kern="1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x,t</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)=0.03 sin</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(2t-0.01x) where y and x are in </a:t>
            </a:r>
            <a:r>
              <a:rPr lang="en-US" sz="2400" kern="1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metre</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and t in 	second. The wavelength of the wave is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50000"/>
              </a:lnSpc>
              <a:spcBef>
                <a:spcPts val="0"/>
              </a:spcBef>
              <a:spcAft>
                <a:spcPts val="80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200m		2. 100m	     3. 20m		4. 10m</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r>
              <a:rPr lang="en-US" sz="2400" dirty="0">
                <a:solidFill>
                  <a:schemeClr val="bg1"/>
                </a:solidFill>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    </a:t>
            </a:r>
            <a:endParaRPr lang="en-IN" sz="2400" dirty="0">
              <a:solidFill>
                <a:schemeClr val="bg1"/>
              </a:solidFill>
            </a:endParaRPr>
          </a:p>
        </p:txBody>
      </p:sp>
      <p:graphicFrame>
        <p:nvGraphicFramePr>
          <p:cNvPr id="6" name="Object 5">
            <a:extLst>
              <a:ext uri="{FF2B5EF4-FFF2-40B4-BE49-F238E27FC236}">
                <a16:creationId xmlns:a16="http://schemas.microsoft.com/office/drawing/2014/main" id="{DBE22BB6-4E82-3609-2F64-2EF3F624D7B1}"/>
              </a:ext>
            </a:extLst>
          </p:cNvPr>
          <p:cNvGraphicFramePr>
            <a:graphicFrameLocks noChangeAspect="1"/>
          </p:cNvGraphicFramePr>
          <p:nvPr>
            <p:extLst>
              <p:ext uri="{D42A27DB-BD31-4B8C-83A1-F6EECF244321}">
                <p14:modId xmlns:p14="http://schemas.microsoft.com/office/powerpoint/2010/main" val="375902197"/>
              </p:ext>
            </p:extLst>
          </p:nvPr>
        </p:nvGraphicFramePr>
        <p:xfrm>
          <a:off x="4603750" y="996950"/>
          <a:ext cx="747713" cy="674688"/>
        </p:xfrm>
        <a:graphic>
          <a:graphicData uri="http://schemas.openxmlformats.org/presentationml/2006/ole">
            <mc:AlternateContent xmlns:mc="http://schemas.openxmlformats.org/markup-compatibility/2006">
              <mc:Choice xmlns:v="urn:schemas-microsoft-com:vml" Requires="v">
                <p:oleObj name="Equation" r:id="rId2" imgW="393480" imgH="355320" progId="Equation.DSMT4">
                  <p:embed/>
                </p:oleObj>
              </mc:Choice>
              <mc:Fallback>
                <p:oleObj name="Equation" r:id="rId2" imgW="393480" imgH="355320" progId="Equation.DSMT4">
                  <p:embed/>
                  <p:pic>
                    <p:nvPicPr>
                      <p:cNvPr id="0" name=""/>
                      <p:cNvPicPr/>
                      <p:nvPr/>
                    </p:nvPicPr>
                    <p:blipFill>
                      <a:blip r:embed="rId3"/>
                      <a:stretch>
                        <a:fillRect/>
                      </a:stretch>
                    </p:blipFill>
                    <p:spPr>
                      <a:xfrm>
                        <a:off x="4603750" y="996950"/>
                        <a:ext cx="747713" cy="674688"/>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F8B2EB02-B5CA-F1A3-C90B-6490201313B7}"/>
              </a:ext>
            </a:extLst>
          </p:cNvPr>
          <p:cNvGraphicFramePr>
            <a:graphicFrameLocks noChangeAspect="1"/>
          </p:cNvGraphicFramePr>
          <p:nvPr>
            <p:extLst>
              <p:ext uri="{D42A27DB-BD31-4B8C-83A1-F6EECF244321}">
                <p14:modId xmlns:p14="http://schemas.microsoft.com/office/powerpoint/2010/main" val="1986616200"/>
              </p:ext>
            </p:extLst>
          </p:nvPr>
        </p:nvGraphicFramePr>
        <p:xfrm>
          <a:off x="1881630" y="2108349"/>
          <a:ext cx="516796" cy="895481"/>
        </p:xfrm>
        <a:graphic>
          <a:graphicData uri="http://schemas.openxmlformats.org/presentationml/2006/ole">
            <mc:AlternateContent xmlns:mc="http://schemas.openxmlformats.org/markup-compatibility/2006">
              <mc:Choice xmlns:v="urn:schemas-microsoft-com:vml" Requires="v">
                <p:oleObj name="Equation" r:id="rId4" imgW="183574" imgH="318688" progId="Equation.DSMT4">
                  <p:embed/>
                </p:oleObj>
              </mc:Choice>
              <mc:Fallback>
                <p:oleObj name="Equation" r:id="rId4" imgW="183574" imgH="318688" progId="Equation.DSMT4">
                  <p:embed/>
                  <p:pic>
                    <p:nvPicPr>
                      <p:cNvPr id="0" name=""/>
                      <p:cNvPicPr/>
                      <p:nvPr/>
                    </p:nvPicPr>
                    <p:blipFill>
                      <a:blip r:embed="rId5"/>
                      <a:stretch>
                        <a:fillRect/>
                      </a:stretch>
                    </p:blipFill>
                    <p:spPr>
                      <a:xfrm>
                        <a:off x="1881630" y="2108349"/>
                        <a:ext cx="516796" cy="895481"/>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7166AD4A-544C-B2AA-E4AD-438ECC8080F8}"/>
              </a:ext>
            </a:extLst>
          </p:cNvPr>
          <p:cNvGraphicFramePr>
            <a:graphicFrameLocks noChangeAspect="1"/>
          </p:cNvGraphicFramePr>
          <p:nvPr>
            <p:extLst>
              <p:ext uri="{D42A27DB-BD31-4B8C-83A1-F6EECF244321}">
                <p14:modId xmlns:p14="http://schemas.microsoft.com/office/powerpoint/2010/main" val="2410822389"/>
              </p:ext>
            </p:extLst>
          </p:nvPr>
        </p:nvGraphicFramePr>
        <p:xfrm>
          <a:off x="6474632" y="2108349"/>
          <a:ext cx="561767" cy="973405"/>
        </p:xfrm>
        <a:graphic>
          <a:graphicData uri="http://schemas.openxmlformats.org/presentationml/2006/ole">
            <mc:AlternateContent xmlns:mc="http://schemas.openxmlformats.org/markup-compatibility/2006">
              <mc:Choice xmlns:v="urn:schemas-microsoft-com:vml" Requires="v">
                <p:oleObj name="Equation" r:id="rId6" imgW="183574" imgH="318688" progId="Equation.DSMT4">
                  <p:embed/>
                </p:oleObj>
              </mc:Choice>
              <mc:Fallback>
                <p:oleObj name="Equation" r:id="rId6" imgW="183574" imgH="318688" progId="Equation.DSMT4">
                  <p:embed/>
                  <p:pic>
                    <p:nvPicPr>
                      <p:cNvPr id="0" name=""/>
                      <p:cNvPicPr/>
                      <p:nvPr/>
                    </p:nvPicPr>
                    <p:blipFill>
                      <a:blip r:embed="rId7"/>
                      <a:stretch>
                        <a:fillRect/>
                      </a:stretch>
                    </p:blipFill>
                    <p:spPr>
                      <a:xfrm>
                        <a:off x="6474632" y="2108349"/>
                        <a:ext cx="561767" cy="97340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F9F3F913-A878-FED6-CBE5-CAF7D14DEB14}"/>
              </a:ext>
            </a:extLst>
          </p:cNvPr>
          <p:cNvGraphicFramePr>
            <a:graphicFrameLocks noChangeAspect="1"/>
          </p:cNvGraphicFramePr>
          <p:nvPr>
            <p:extLst>
              <p:ext uri="{D42A27DB-BD31-4B8C-83A1-F6EECF244321}">
                <p14:modId xmlns:p14="http://schemas.microsoft.com/office/powerpoint/2010/main" val="1390793094"/>
              </p:ext>
            </p:extLst>
          </p:nvPr>
        </p:nvGraphicFramePr>
        <p:xfrm>
          <a:off x="8331384" y="2215598"/>
          <a:ext cx="666880" cy="870407"/>
        </p:xfrm>
        <a:graphic>
          <a:graphicData uri="http://schemas.openxmlformats.org/presentationml/2006/ole">
            <mc:AlternateContent xmlns:mc="http://schemas.openxmlformats.org/markup-compatibility/2006">
              <mc:Choice xmlns:v="urn:schemas-microsoft-com:vml" Requires="v">
                <p:oleObj name="Equation" r:id="rId8" imgW="244650" imgH="318688" progId="Equation.DSMT4">
                  <p:embed/>
                </p:oleObj>
              </mc:Choice>
              <mc:Fallback>
                <p:oleObj name="Equation" r:id="rId8" imgW="244650" imgH="318688" progId="Equation.DSMT4">
                  <p:embed/>
                  <p:pic>
                    <p:nvPicPr>
                      <p:cNvPr id="0" name=""/>
                      <p:cNvPicPr/>
                      <p:nvPr/>
                    </p:nvPicPr>
                    <p:blipFill>
                      <a:blip r:embed="rId9"/>
                      <a:stretch>
                        <a:fillRect/>
                      </a:stretch>
                    </p:blipFill>
                    <p:spPr>
                      <a:xfrm>
                        <a:off x="8331384" y="2215598"/>
                        <a:ext cx="666880" cy="870407"/>
                      </a:xfrm>
                      <a:prstGeom prst="rect">
                        <a:avLst/>
                      </a:prstGeom>
                    </p:spPr>
                  </p:pic>
                </p:oleObj>
              </mc:Fallback>
            </mc:AlternateContent>
          </a:graphicData>
        </a:graphic>
      </p:graphicFrame>
    </p:spTree>
    <p:extLst>
      <p:ext uri="{BB962C8B-B14F-4D97-AF65-F5344CB8AC3E}">
        <p14:creationId xmlns:p14="http://schemas.microsoft.com/office/powerpoint/2010/main" val="296745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animEffect transition="in" filter="wipe(down)">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wipe(down)">
                                      <p:cBhvr>
                                        <p:cTn id="4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14A9686-DF7F-98C5-F5EF-11F541F1380F}"/>
              </a:ext>
            </a:extLst>
          </p:cNvPr>
          <p:cNvSpPr txBox="1"/>
          <p:nvPr/>
        </p:nvSpPr>
        <p:spPr>
          <a:xfrm>
            <a:off x="333531" y="587326"/>
            <a:ext cx="11253866" cy="3301930"/>
          </a:xfrm>
          <a:prstGeom prst="rect">
            <a:avLst/>
          </a:prstGeom>
          <a:noFill/>
        </p:spPr>
        <p:txBody>
          <a:bodyPr wrap="square">
            <a:spAutoFit/>
          </a:bodyPr>
          <a:lstStyle/>
          <a:p>
            <a:pPr marR="0" lvl="0" algn="just">
              <a:lnSpc>
                <a:spcPct val="150000"/>
              </a:lnSpc>
              <a:spcBef>
                <a:spcPts val="0"/>
              </a:spcBef>
              <a:spcAft>
                <a:spcPts val="0"/>
              </a:spcAft>
            </a:pPr>
            <a:r>
              <a:rPr lang="en-US" sz="2400" dirty="0">
                <a:solidFill>
                  <a:schemeClr val="bg1"/>
                </a:solidFill>
                <a:effectLst/>
                <a:latin typeface="Tahoma" panose="020B0604030504040204" pitchFamily="34" charset="0"/>
                <a:ea typeface="Calibri" panose="020F0502020204030204" pitchFamily="34" charset="0"/>
              </a:rPr>
              <a:t>44.	The equation of a stationary wave is Y=10 </a:t>
            </a:r>
            <a:r>
              <a:rPr lang="en-US" sz="2400" dirty="0">
                <a:solidFill>
                  <a:schemeClr val="bg1"/>
                </a:solidFill>
                <a:effectLst/>
                <a:latin typeface="Tahoma" panose="020B0604030504040204" pitchFamily="34" charset="0"/>
                <a:ea typeface="Tahoma" panose="020B0604030504040204" pitchFamily="34" charset="0"/>
                <a:cs typeface="Tahoma" panose="020B0604030504040204" pitchFamily="34" charset="0"/>
              </a:rPr>
              <a:t>sin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cos20</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t. The distance 	between two consecutive nodes in </a:t>
            </a:r>
            <a:r>
              <a:rPr lang="en-US" sz="2400" kern="1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metre</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is</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50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4		2. 2	    	 3. 5		4. 8</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endPar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a:lnSpc>
                <a:spcPct val="107000"/>
              </a:lnSpc>
              <a:spcBef>
                <a:spcPts val="0"/>
              </a:spcBef>
              <a:spcAft>
                <a:spcPts val="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45.	The frequency of a sound wave is n and its velocity is v. If the 	frequency is increased to 4n, the velocity of the wave will be</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228600" marR="0" algn="just">
              <a:lnSpc>
                <a:spcPct val="107000"/>
              </a:lnSpc>
              <a:spcBef>
                <a:spcPts val="0"/>
              </a:spcBef>
              <a:spcAft>
                <a:spcPts val="800"/>
              </a:spcAft>
            </a:pP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v		2. 2</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3. 4</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4. </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r>
              <a:rPr lang="en-US"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/4</a:t>
            </a:r>
            <a:r>
              <a:rPr lang="en-US" sz="24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endParaRPr lang="en-IN" sz="2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8" name="Object 7">
            <a:extLst>
              <a:ext uri="{FF2B5EF4-FFF2-40B4-BE49-F238E27FC236}">
                <a16:creationId xmlns:a16="http://schemas.microsoft.com/office/drawing/2014/main" id="{B4E10A7D-657B-A632-95CC-4BD90E4BC080}"/>
              </a:ext>
            </a:extLst>
          </p:cNvPr>
          <p:cNvGraphicFramePr>
            <a:graphicFrameLocks noChangeAspect="1"/>
          </p:cNvGraphicFramePr>
          <p:nvPr>
            <p:extLst>
              <p:ext uri="{D42A27DB-BD31-4B8C-83A1-F6EECF244321}">
                <p14:modId xmlns:p14="http://schemas.microsoft.com/office/powerpoint/2010/main" val="1763940010"/>
              </p:ext>
            </p:extLst>
          </p:nvPr>
        </p:nvGraphicFramePr>
        <p:xfrm>
          <a:off x="7535213" y="465502"/>
          <a:ext cx="574467" cy="881431"/>
        </p:xfrm>
        <a:graphic>
          <a:graphicData uri="http://schemas.openxmlformats.org/presentationml/2006/ole">
            <mc:AlternateContent xmlns:mc="http://schemas.openxmlformats.org/markup-compatibility/2006">
              <mc:Choice xmlns:v="urn:schemas-microsoft-com:vml" Requires="v">
                <p:oleObj name="Equation" r:id="rId2" imgW="207866" imgH="318688" progId="Equation.DSMT4">
                  <p:embed/>
                </p:oleObj>
              </mc:Choice>
              <mc:Fallback>
                <p:oleObj name="Equation" r:id="rId2" imgW="207866" imgH="318688" progId="Equation.DSMT4">
                  <p:embed/>
                  <p:pic>
                    <p:nvPicPr>
                      <p:cNvPr id="0" name=""/>
                      <p:cNvPicPr/>
                      <p:nvPr/>
                    </p:nvPicPr>
                    <p:blipFill>
                      <a:blip r:embed="rId3"/>
                      <a:stretch>
                        <a:fillRect/>
                      </a:stretch>
                    </p:blipFill>
                    <p:spPr>
                      <a:xfrm>
                        <a:off x="7535213" y="465502"/>
                        <a:ext cx="574467" cy="881431"/>
                      </a:xfrm>
                      <a:prstGeom prst="rect">
                        <a:avLst/>
                      </a:prstGeom>
                    </p:spPr>
                  </p:pic>
                </p:oleObj>
              </mc:Fallback>
            </mc:AlternateContent>
          </a:graphicData>
        </a:graphic>
      </p:graphicFrame>
    </p:spTree>
    <p:extLst>
      <p:ext uri="{BB962C8B-B14F-4D97-AF65-F5344CB8AC3E}">
        <p14:creationId xmlns:p14="http://schemas.microsoft.com/office/powerpoint/2010/main" val="2679451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circle(in)">
                                      <p:cBhvr>
                                        <p:cTn id="17" dur="20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heel(1)">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heel(1)">
                                      <p:cBhvr>
                                        <p:cTn id="27"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D:\new desk\page\FreeVector-Quill-And-Ink.jpg">
            <a:extLst>
              <a:ext uri="{FF2B5EF4-FFF2-40B4-BE49-F238E27FC236}">
                <a16:creationId xmlns:a16="http://schemas.microsoft.com/office/drawing/2014/main" id="{89CF2F57-D898-9440-2889-9A160EFE626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9337" y="1822213"/>
            <a:ext cx="4800600" cy="2743200"/>
          </a:xfrm>
          <a:prstGeom prst="roundRect">
            <a:avLst>
              <a:gd name="adj" fmla="val 8594"/>
            </a:avLst>
          </a:prstGeom>
          <a:solidFill>
            <a:srgbClr val="FFFFFF">
              <a:shade val="85000"/>
            </a:srgbClr>
          </a:solidFill>
          <a:ln>
            <a:noFill/>
          </a:ln>
          <a:effectLst/>
        </p:spPr>
      </p:pic>
      <p:sp>
        <p:nvSpPr>
          <p:cNvPr id="4" name="TextBox 3">
            <a:extLst>
              <a:ext uri="{FF2B5EF4-FFF2-40B4-BE49-F238E27FC236}">
                <a16:creationId xmlns:a16="http://schemas.microsoft.com/office/drawing/2014/main" id="{9016F7A3-6675-11F3-74E8-43122445907A}"/>
              </a:ext>
            </a:extLst>
          </p:cNvPr>
          <p:cNvSpPr txBox="1"/>
          <p:nvPr/>
        </p:nvSpPr>
        <p:spPr>
          <a:xfrm>
            <a:off x="5261937" y="2279414"/>
            <a:ext cx="3048000" cy="64633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600" b="1" dirty="0">
                <a:solidFill>
                  <a:schemeClr val="tx1"/>
                </a:solidFill>
                <a:effectLst>
                  <a:outerShdw blurRad="60007" dist="200025" dir="15000000" sy="30000" kx="-1800000" algn="bl" rotWithShape="0">
                    <a:prstClr val="black">
                      <a:alpha val="32000"/>
                    </a:prstClr>
                  </a:outerShdw>
                </a:effectLst>
                <a:latin typeface="Comic Sans MS" panose="030F0702030302020204" pitchFamily="66" charset="0"/>
              </a:rPr>
              <a:t>Thank you… </a:t>
            </a:r>
          </a:p>
        </p:txBody>
      </p:sp>
    </p:spTree>
    <p:extLst>
      <p:ext uri="{BB962C8B-B14F-4D97-AF65-F5344CB8AC3E}">
        <p14:creationId xmlns:p14="http://schemas.microsoft.com/office/powerpoint/2010/main" val="29359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100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7665982-1740-40D5-AF55-6064925BFFE7}">
  <we:reference id="wa104381909" version="3.14.0.0" store="en-US" storeType="OMEX"/>
  <we:alternateReferences>
    <we:reference id="wa104381909" version="3.14.0.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4106</TotalTime>
  <Words>12224</Words>
  <Application>Microsoft Office PowerPoint</Application>
  <PresentationFormat>Widescreen</PresentationFormat>
  <Paragraphs>774</Paragraphs>
  <Slides>113</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113</vt:i4>
      </vt:variant>
    </vt:vector>
  </HeadingPairs>
  <TitlesOfParts>
    <vt:vector size="124" baseType="lpstr">
      <vt:lpstr>Arial</vt:lpstr>
      <vt:lpstr>Calibri</vt:lpstr>
      <vt:lpstr>Calibri Light</vt:lpstr>
      <vt:lpstr>Comic Sans MS</vt:lpstr>
      <vt:lpstr>Sylfaen</vt:lpstr>
      <vt:lpstr>Symbol</vt:lpstr>
      <vt:lpstr>Tahoma</vt:lpstr>
      <vt:lpstr>Times New Roman</vt:lpstr>
      <vt:lpstr>Office Theme</vt:lpstr>
      <vt:lpstr>Equation</vt:lpstr>
      <vt:lpstr>MathType 7.0 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hasan</dc:creator>
  <cp:lastModifiedBy>KNa NEET</cp:lastModifiedBy>
  <cp:revision>122</cp:revision>
  <dcterms:created xsi:type="dcterms:W3CDTF">2024-04-16T09:28:57Z</dcterms:created>
  <dcterms:modified xsi:type="dcterms:W3CDTF">2024-07-24T05:36:27Z</dcterms:modified>
</cp:coreProperties>
</file>